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bin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Unbounded" panose="020B0604020202020204" charset="-52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057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Гештальт-терапія: цілісний підхід для психологів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Відкрийте для себе потужний метод, що трансформує терапевтичну практику через усвідомленість, цілісність та глибокий контакт із клієнтом.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9270" y="669012"/>
            <a:ext cx="7485459" cy="2090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Висновок: гештальт-терапія — ключ до цілісності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1184672" y="3375303"/>
            <a:ext cx="7130058" cy="1131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Це не просто метод, а </a:t>
            </a: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філософія життя і терапії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що допомагає психологам працювати з клієнтами глибоко, ефективно та з повагою до їхньої унікальності.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29270" y="3111460"/>
            <a:ext cx="30480" cy="1658898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6" name="Text 3"/>
          <p:cNvSpPr/>
          <p:nvPr/>
        </p:nvSpPr>
        <p:spPr>
          <a:xfrm>
            <a:off x="829270" y="5034201"/>
            <a:ext cx="7485459" cy="1508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Гештальт-терапія вчить жити усвідомлено, приймати всі частини себе і відповідати за своє життя. Вона відкриває двері до справжньої трансформації — як для клієнтів, так і для самих терапевтів.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29270" y="6806327"/>
            <a:ext cx="7485459" cy="754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highlight>
                  <a:srgbClr val="C91313"/>
                </a:highlight>
                <a:latin typeface="Cabin" pitchFamily="34" charset="0"/>
                <a:ea typeface="Cabin" pitchFamily="34" charset="-122"/>
                <a:cs typeface="Cabin" pitchFamily="34" charset="-120"/>
              </a:rPr>
              <a:t>Запрошуємо вас відкрити цей потужний інструмент у своїй практиці!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4393"/>
            <a:ext cx="936212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Що таке гештальт-терапія?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318385"/>
            <a:ext cx="8216265" cy="46558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45491" y="2132767"/>
            <a:ext cx="41546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Гештальт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(нім. Gestalt) означає «цілісна форма» або «образ» — філософія, що бачить людину як єдине ціле.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645491" y="3880247"/>
            <a:ext cx="415468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Це метод психотерапії, який фокусується на усвідомленні досвіду «тут і зараз», допомагаючи клієнту інтегрувати почуття, думки та поведінку в гармонійну цілість.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645491" y="6010751"/>
            <a:ext cx="41546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Замість аналізу минулого — жива робота з поточним моментом і реальними переживаннями.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88708"/>
            <a:ext cx="661213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Історія виникнення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106924" y="2151698"/>
            <a:ext cx="30480" cy="4989076"/>
          </a:xfrm>
          <a:prstGeom prst="roundRect">
            <a:avLst>
              <a:gd name="adj" fmla="val 117806"/>
            </a:avLst>
          </a:prstGeom>
          <a:solidFill>
            <a:srgbClr val="49606E"/>
          </a:solidFill>
          <a:ln/>
        </p:spPr>
      </p:sp>
      <p:sp>
        <p:nvSpPr>
          <p:cNvPr id="5" name="Shape 2"/>
          <p:cNvSpPr/>
          <p:nvPr/>
        </p:nvSpPr>
        <p:spPr>
          <a:xfrm>
            <a:off x="1345704" y="2405658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9606E"/>
          </a:solidFill>
          <a:ln/>
        </p:spPr>
      </p:sp>
      <p:sp>
        <p:nvSpPr>
          <p:cNvPr id="6" name="Shape 3"/>
          <p:cNvSpPr/>
          <p:nvPr/>
        </p:nvSpPr>
        <p:spPr>
          <a:xfrm>
            <a:off x="837664" y="215169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7" name="Text 4"/>
          <p:cNvSpPr/>
          <p:nvPr/>
        </p:nvSpPr>
        <p:spPr>
          <a:xfrm>
            <a:off x="937915" y="220968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03859" y="22339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1940-ві роки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03859" y="2729508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Фредерік Перлз, Лаура Перлз та Пол Ґудман закладають основи методу в США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345704" y="4228267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9606E"/>
          </a:solidFill>
          <a:ln/>
        </p:spPr>
      </p:sp>
      <p:sp>
        <p:nvSpPr>
          <p:cNvPr id="11" name="Shape 8"/>
          <p:cNvSpPr/>
          <p:nvPr/>
        </p:nvSpPr>
        <p:spPr>
          <a:xfrm>
            <a:off x="837664" y="397430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2" name="Text 9"/>
          <p:cNvSpPr/>
          <p:nvPr/>
        </p:nvSpPr>
        <p:spPr>
          <a:xfrm>
            <a:off x="937915" y="4032290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03859" y="4056578"/>
            <a:ext cx="32329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Інтеграція підходів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03859" y="4552117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Поєднання гештальтпсихології, психоаналізу та феноменології створює унікальний метод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1345704" y="6050875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9606E"/>
          </a:solidFill>
          <a:ln/>
        </p:spPr>
      </p:sp>
      <p:sp>
        <p:nvSpPr>
          <p:cNvPr id="16" name="Shape 13"/>
          <p:cNvSpPr/>
          <p:nvPr/>
        </p:nvSpPr>
        <p:spPr>
          <a:xfrm>
            <a:off x="837664" y="579691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7" name="Text 14"/>
          <p:cNvSpPr/>
          <p:nvPr/>
        </p:nvSpPr>
        <p:spPr>
          <a:xfrm>
            <a:off x="937915" y="585489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03859" y="5879187"/>
            <a:ext cx="288559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Нова філософія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03859" y="6374725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Народження живої, діалогової терапії, що працює з реальним досвідом клієнта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1674376"/>
            <a:ext cx="2228374" cy="449818"/>
          </a:xfrm>
          <a:prstGeom prst="roundRect">
            <a:avLst>
              <a:gd name="adj" fmla="val 6386"/>
            </a:avLst>
          </a:prstGeom>
          <a:solidFill>
            <a:srgbClr val="0548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313" y="1803559"/>
            <a:ext cx="191453" cy="1914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8492" y="1746171"/>
            <a:ext cx="165401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ОСНОВИ МЕТОДУ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837724" y="2219920"/>
            <a:ext cx="1224045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Основні принципи гештальт-терапії</a:t>
            </a:r>
            <a:endParaRPr lang="en-US" sz="4400" dirty="0"/>
          </a:p>
        </p:txBody>
      </p:sp>
      <p:sp>
        <p:nvSpPr>
          <p:cNvPr id="6" name="Shape 3"/>
          <p:cNvSpPr/>
          <p:nvPr/>
        </p:nvSpPr>
        <p:spPr>
          <a:xfrm>
            <a:off x="837724" y="3282910"/>
            <a:ext cx="3059192" cy="3272314"/>
          </a:xfrm>
          <a:prstGeom prst="roundRect">
            <a:avLst>
              <a:gd name="adj" fmla="val 1174"/>
            </a:avLst>
          </a:prstGeom>
          <a:solidFill>
            <a:srgbClr val="304755"/>
          </a:solidFill>
          <a:ln/>
        </p:spPr>
      </p:sp>
      <p:sp>
        <p:nvSpPr>
          <p:cNvPr id="7" name="Text 4"/>
          <p:cNvSpPr/>
          <p:nvPr/>
        </p:nvSpPr>
        <p:spPr>
          <a:xfrm>
            <a:off x="1077039" y="3522226"/>
            <a:ext cx="25805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Тут і зараз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77039" y="4017764"/>
            <a:ext cx="2580561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Жити в моменті «тут і зараз», а не у минулому чи майбутньому — основа усвідомленості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136231" y="3282910"/>
            <a:ext cx="3059311" cy="3272314"/>
          </a:xfrm>
          <a:prstGeom prst="roundRect">
            <a:avLst>
              <a:gd name="adj" fmla="val 1174"/>
            </a:avLst>
          </a:prstGeom>
          <a:solidFill>
            <a:srgbClr val="304755"/>
          </a:solidFill>
          <a:ln/>
        </p:spPr>
      </p:sp>
      <p:sp>
        <p:nvSpPr>
          <p:cNvPr id="10" name="Text 7"/>
          <p:cNvSpPr/>
          <p:nvPr/>
        </p:nvSpPr>
        <p:spPr>
          <a:xfrm>
            <a:off x="4375547" y="3522226"/>
            <a:ext cx="2580680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Відповідальність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375547" y="4369713"/>
            <a:ext cx="258068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Повна відповідальність за власні почуття, дії та життєві вибори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7434858" y="3282910"/>
            <a:ext cx="3059192" cy="3272314"/>
          </a:xfrm>
          <a:prstGeom prst="roundRect">
            <a:avLst>
              <a:gd name="adj" fmla="val 1174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7674173" y="3522226"/>
            <a:ext cx="25805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Цілісність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74173" y="4017764"/>
            <a:ext cx="258056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Прийняття всіх частин себе: радість, сум, страх — кожна емоція важлива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10733365" y="3282910"/>
            <a:ext cx="3059311" cy="3272314"/>
          </a:xfrm>
          <a:prstGeom prst="roundRect">
            <a:avLst>
              <a:gd name="adj" fmla="val 1174"/>
            </a:avLst>
          </a:prstGeom>
          <a:solidFill>
            <a:srgbClr val="304755"/>
          </a:solidFill>
          <a:ln/>
        </p:spPr>
      </p:sp>
      <p:sp>
        <p:nvSpPr>
          <p:cNvPr id="16" name="Text 13"/>
          <p:cNvSpPr/>
          <p:nvPr/>
        </p:nvSpPr>
        <p:spPr>
          <a:xfrm>
            <a:off x="10972681" y="3522226"/>
            <a:ext cx="25806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Завершення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972681" y="4017764"/>
            <a:ext cx="2580680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Закриття «незавершених гештальтів» — внутрішніх конфліктів і психологічних блоків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94328"/>
            <a:ext cx="82617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Ключові методи роботи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477095"/>
            <a:ext cx="1748195" cy="17481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524494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Порожній стілець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371981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Діалог із уявним співрозмовником для опрацювання конфліктів та незакритих ситуацій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33" y="2477095"/>
            <a:ext cx="1748195" cy="17481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51233" y="45244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Гарячий стілець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51233" y="5020032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Фокус на глибоких переживаннях у груповій терапії з підтримкою інших учасників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43" y="2477095"/>
            <a:ext cx="1748195" cy="174819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64743" y="45244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Робота з тілом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64743" y="5020032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Використання тілесних відчуттів і дихання для усвідомлення та інтеграції емоцій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252" y="2477095"/>
            <a:ext cx="1748314" cy="17483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78252" y="4524613"/>
            <a:ext cx="300156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Аналіз сновидінь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78252" y="5020151"/>
            <a:ext cx="3014424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Дослідження снів як шлях до глибинних потреб, страхів та неусвідомлених частин особистості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79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8221" y="3386138"/>
            <a:ext cx="12613958" cy="1142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Чому гештальт-терапія корисна психологам?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1008221" y="4765000"/>
            <a:ext cx="3035260" cy="2506385"/>
          </a:xfrm>
          <a:prstGeom prst="roundRect">
            <a:avLst>
              <a:gd name="adj" fmla="val 4378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85361" y="4765000"/>
            <a:ext cx="91440" cy="2506385"/>
          </a:xfrm>
          <a:prstGeom prst="roundRect">
            <a:avLst>
              <a:gd name="adj" fmla="val 31863"/>
            </a:avLst>
          </a:prstGeom>
          <a:solidFill>
            <a:srgbClr val="0A988B"/>
          </a:solidFill>
          <a:ln/>
        </p:spPr>
      </p:sp>
      <p:sp>
        <p:nvSpPr>
          <p:cNvPr id="6" name="Text 3"/>
          <p:cNvSpPr/>
          <p:nvPr/>
        </p:nvSpPr>
        <p:spPr>
          <a:xfrm>
            <a:off x="1293852" y="4982051"/>
            <a:ext cx="228504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Глибокі зміни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293852" y="5362099"/>
            <a:ext cx="2532578" cy="140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Підвищує усвідомленість клієнта, що сприяє справжнім трансформаціям на рівні особистості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201001" y="4765000"/>
            <a:ext cx="3035379" cy="2506385"/>
          </a:xfrm>
          <a:prstGeom prst="roundRect">
            <a:avLst>
              <a:gd name="adj" fmla="val 4378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178141" y="4765000"/>
            <a:ext cx="91440" cy="2506385"/>
          </a:xfrm>
          <a:prstGeom prst="roundRect">
            <a:avLst>
              <a:gd name="adj" fmla="val 31863"/>
            </a:avLst>
          </a:prstGeom>
          <a:solidFill>
            <a:srgbClr val="0A988B"/>
          </a:solidFill>
          <a:ln/>
        </p:spPr>
      </p:sp>
      <p:sp>
        <p:nvSpPr>
          <p:cNvPr id="10" name="Text 7"/>
          <p:cNvSpPr/>
          <p:nvPr/>
        </p:nvSpPr>
        <p:spPr>
          <a:xfrm>
            <a:off x="4486632" y="4982051"/>
            <a:ext cx="253269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Емоційна майстерність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486632" y="5647611"/>
            <a:ext cx="2532698" cy="140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Розвиває навички роботи з емоціями та міжособистісними контактами в терапевтичному процесі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393900" y="4765000"/>
            <a:ext cx="3035379" cy="2506385"/>
          </a:xfrm>
          <a:prstGeom prst="roundRect">
            <a:avLst>
              <a:gd name="adj" fmla="val 4378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71040" y="4765000"/>
            <a:ext cx="91440" cy="2506385"/>
          </a:xfrm>
          <a:prstGeom prst="roundRect">
            <a:avLst>
              <a:gd name="adj" fmla="val 31863"/>
            </a:avLst>
          </a:prstGeom>
          <a:solidFill>
            <a:srgbClr val="0A988B"/>
          </a:solidFill>
          <a:ln/>
        </p:spPr>
      </p:sp>
      <p:sp>
        <p:nvSpPr>
          <p:cNvPr id="14" name="Text 11"/>
          <p:cNvSpPr/>
          <p:nvPr/>
        </p:nvSpPr>
        <p:spPr>
          <a:xfrm>
            <a:off x="7679531" y="4982051"/>
            <a:ext cx="228504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Розблокування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79531" y="5362099"/>
            <a:ext cx="2532698" cy="140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Допомагає виявити і закрити «незакриті гештальти», що блокують розвиток та життєву енергію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10586799" y="4765000"/>
            <a:ext cx="3035379" cy="2506385"/>
          </a:xfrm>
          <a:prstGeom prst="roundRect">
            <a:avLst>
              <a:gd name="adj" fmla="val 4378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10563939" y="4765000"/>
            <a:ext cx="91440" cy="2506385"/>
          </a:xfrm>
          <a:prstGeom prst="roundRect">
            <a:avLst>
              <a:gd name="adj" fmla="val 31863"/>
            </a:avLst>
          </a:prstGeom>
          <a:solidFill>
            <a:srgbClr val="0A988B"/>
          </a:solidFill>
          <a:ln/>
        </p:spPr>
      </p:sp>
      <p:sp>
        <p:nvSpPr>
          <p:cNvPr id="18" name="Text 15"/>
          <p:cNvSpPr/>
          <p:nvPr/>
        </p:nvSpPr>
        <p:spPr>
          <a:xfrm>
            <a:off x="10872430" y="4982051"/>
            <a:ext cx="2396014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Відповідальність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10872430" y="5362099"/>
            <a:ext cx="2532698" cy="140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Підтримує клієнтів у прийнятті відповідальності за своє життя, вибори та особисте щастя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5114" y="1589603"/>
            <a:ext cx="1554123" cy="348020"/>
          </a:xfrm>
          <a:prstGeom prst="roundRect">
            <a:avLst>
              <a:gd name="adj" fmla="val 6796"/>
            </a:avLst>
          </a:prstGeom>
          <a:solidFill>
            <a:srgbClr val="05484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343" y="1684734"/>
            <a:ext cx="157639" cy="1576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9802" y="1648658"/>
            <a:ext cx="1081207" cy="229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НАУКОВІ ДАНІ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915114" y="2002512"/>
            <a:ext cx="6267569" cy="579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Докази ефективності</a:t>
            </a:r>
            <a:endParaRPr lang="en-US" sz="3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14" y="3089008"/>
            <a:ext cx="6156960" cy="33701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63207" y="2971443"/>
            <a:ext cx="6159698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Систематичний огляд 11 досліджень підтверджує </a:t>
            </a:r>
            <a:r>
              <a:rPr lang="en-US" sz="15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позитивний вплив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гештальт-терапії на психологічне благополуччя.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563207" y="3692247"/>
            <a:ext cx="6159698" cy="574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Особливо ефективна у </a:t>
            </a:r>
            <a:r>
              <a:rPr lang="en-US" sz="1550" dirty="0">
                <a:solidFill>
                  <a:srgbClr val="C91313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груповій терапії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та при роботі з соціальними проблемами.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7563207" y="4413052"/>
            <a:ext cx="6159698" cy="862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Порівняння з іншими методами показує рівень ефективності, що не поступається когнітивно-поведінковій терапії. Визнання гуманістичних підходів зростає у науковій спільноті.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28393" y="541377"/>
            <a:ext cx="10814804" cy="53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Практичний приклад: робота з емоціями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21" y="1349097"/>
            <a:ext cx="10713958" cy="56747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97624" y="5404832"/>
            <a:ext cx="2493007" cy="31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Страх початку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3253254" y="5810461"/>
            <a:ext cx="2837377" cy="465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Страх роботи через дитячу критику.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2561569" y="2096705"/>
            <a:ext cx="2493007" cy="31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Усвідомлення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2217199" y="2502334"/>
            <a:ext cx="2837377" cy="465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Гештальт допомагає помітити страх.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8574809" y="2096705"/>
            <a:ext cx="2493006" cy="311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Проживання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574809" y="2502334"/>
            <a:ext cx="2837377" cy="465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Тіло та діалог відпрацьовують емоції.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9575543" y="5405017"/>
            <a:ext cx="2514530" cy="311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Сміливість діяти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575543" y="5810645"/>
            <a:ext cx="2837378" cy="465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Встановлення здорових меж і дія.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428393" y="7178278"/>
            <a:ext cx="11773614" cy="509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Реальний кейс показує, як клієнт через гештальт-терапію усвідомлює страх оцінки, що йде з дитинства, і трансформує його. Вправи з тілом і діалогом допомагають прожити емоції, а результат — нова сміливість діяти та здорові психологічні межі.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63397"/>
            <a:ext cx="1289935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Гештальт-терапія в сучасній практиці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724" y="2646164"/>
            <a:ext cx="718066" cy="7180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54994" y="2646164"/>
            <a:ext cx="531054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Широкий спектр застосування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854994" y="3493651"/>
            <a:ext cx="531054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Ефективна для роботи з травмами, тривогою, депресією, психосоматичними розладами та кризами ідентичності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4743" y="2646164"/>
            <a:ext cx="718066" cy="7180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482013" y="2646164"/>
            <a:ext cx="422933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Універсальність клієнтів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482013" y="3141702"/>
            <a:ext cx="531066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Використовується з дорослими, підлітками, сім'ями, парами, військовими, ЛГБТ+ клієнтами та різними культурними групами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724" y="5121473"/>
            <a:ext cx="718066" cy="7180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54994" y="5121473"/>
            <a:ext cx="30781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Глибокий контакт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854994" y="5617012"/>
            <a:ext cx="531054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Сприяє розвитку емпатії, міцного терапевтичного альянсу та справжнього, живого контакту між терапевтом і клієнтом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4743" y="5121473"/>
            <a:ext cx="718066" cy="7180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482013" y="5121473"/>
            <a:ext cx="457497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Інструмент професіонала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482013" y="5617012"/>
            <a:ext cx="531066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Важливий інструмент для психологів, що прагнуть цілісного, гуманістичного підходу до терапевтичної роботи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Microsoft Office PowerPoint</Application>
  <PresentationFormat>Произвольный</PresentationFormat>
  <Paragraphs>82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Unbounded</vt:lpstr>
      <vt:lpstr>Calibri</vt:lpstr>
      <vt:lpstr>Cabin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Acer</dc:creator>
  <cp:lastModifiedBy>Acer</cp:lastModifiedBy>
  <cp:revision>1</cp:revision>
  <dcterms:created xsi:type="dcterms:W3CDTF">2026-02-19T20:35:45Z</dcterms:created>
  <dcterms:modified xsi:type="dcterms:W3CDTF">2026-02-20T07:09:12Z</dcterms:modified>
</cp:coreProperties>
</file>