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Lora" pitchFamily="2" charset="-52"/>
      <p:regular r:id="rId17"/>
    </p:embeddedFont>
    <p:embeddedFont>
      <p:font typeface="Source Sans 3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9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9626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Метод системних розстановок: що він дає клієнту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96728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Дослідіть потужний інструмент для трансформації життя через розуміння прихованих системних зв'язків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93019"/>
            <a:ext cx="901469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Висновок: що дає метод клієнту?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475786"/>
            <a:ext cx="1326237" cy="13262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1012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Глибоке розуміння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596765"/>
            <a:ext cx="30143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Усвідомлення себе і своїх системних зв'язків на новому рівні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233" y="2475786"/>
            <a:ext cx="1326237" cy="13262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51233" y="4101227"/>
            <a:ext cx="294191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Справжнє звільнення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51233" y="4596765"/>
            <a:ext cx="30143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Вихід з повторюваних проблем і конфліктів назавжди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743" y="2475786"/>
            <a:ext cx="1326237" cy="13262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64743" y="41012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Нові можливості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64743" y="4596765"/>
            <a:ext cx="301430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Розкриття потенціалу для особистого і професійного розвитку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8252" y="2475786"/>
            <a:ext cx="1326237" cy="132623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78252" y="41012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Гармонія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78252" y="4596765"/>
            <a:ext cx="301442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Життя в балансі з собою і оточенням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1196697" y="6284238"/>
            <a:ext cx="1259597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Запрошуємо вас відкрити метод системних розстановок для трансформації вашого життя</a:t>
            </a:r>
            <a:endParaRPr lang="en-US" sz="1850" dirty="0"/>
          </a:p>
        </p:txBody>
      </p:sp>
      <p:sp>
        <p:nvSpPr>
          <p:cNvPr id="16" name="Shape 10"/>
          <p:cNvSpPr/>
          <p:nvPr/>
        </p:nvSpPr>
        <p:spPr>
          <a:xfrm>
            <a:off x="837724" y="6015037"/>
            <a:ext cx="30480" cy="921425"/>
          </a:xfrm>
          <a:prstGeom prst="rect">
            <a:avLst/>
          </a:prstGeom>
          <a:solidFill>
            <a:srgbClr val="F98AC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713422"/>
            <a:ext cx="2021086" cy="449818"/>
          </a:xfrm>
          <a:prstGeom prst="roundRect">
            <a:avLst>
              <a:gd name="adj" fmla="val 6386"/>
            </a:avLst>
          </a:prstGeom>
          <a:solidFill>
            <a:srgbClr val="49042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313" y="842605"/>
            <a:ext cx="191453" cy="1914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68492" y="785217"/>
            <a:ext cx="1446728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ОСНОВИ МЕТОДУ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837724" y="1258967"/>
            <a:ext cx="86541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Що таке системні розстановки?</a:t>
            </a:r>
            <a:endParaRPr lang="en-US" sz="4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2591157"/>
            <a:ext cx="8216265" cy="46558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45491" y="2704743"/>
            <a:ext cx="4154686" cy="2681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Системні розстановки — це інноваційний метод, що допомагає виявити глибинні причини складних життєвих ситуацій. Він ефективно використовується для вирішення проблем у сім'ї, бізнесі та особистих стосунках.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9645491" y="5601295"/>
            <a:ext cx="41546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Метод заснований на системному підході до розуміння взаємозв'язків між людьми та виявленні прихованих динамік, які впливають на наше життя.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671" y="639008"/>
            <a:ext cx="1213247" cy="433864"/>
          </a:xfrm>
          <a:prstGeom prst="roundRect">
            <a:avLst>
              <a:gd name="adj" fmla="val 6272"/>
            </a:avLst>
          </a:prstGeom>
          <a:noFill/>
          <a:ln w="7620">
            <a:solidFill>
              <a:srgbClr val="F98AC7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7260" y="765215"/>
            <a:ext cx="181332" cy="1813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9199" y="714613"/>
            <a:ext cx="654129" cy="282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F98AC7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ПРОЦЕС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671" y="1158716"/>
            <a:ext cx="5336024" cy="666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Як працює метод?</a:t>
            </a:r>
            <a:endParaRPr lang="en-US" sz="4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71" y="2147888"/>
            <a:ext cx="1133832" cy="136064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42292" y="2374583"/>
            <a:ext cx="2932748" cy="333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Формулювання запиту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2142292" y="2836902"/>
            <a:ext cx="11694438" cy="35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Клієнт чітко визначає проблему: конфлікт, блок у житті або повторюваний негативний сценарій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71" y="3508534"/>
            <a:ext cx="1133832" cy="136064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42292" y="3735229"/>
            <a:ext cx="2767846" cy="333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Відтворення системи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2142292" y="4197548"/>
            <a:ext cx="11694438" cy="35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 допомогою представників (людей або фігур) створюється жива модель системи взаємин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671" y="4869180"/>
            <a:ext cx="1133832" cy="136064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142292" y="5095875"/>
            <a:ext cx="2667953" cy="333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Виявлення динамік</a:t>
            </a:r>
            <a:endParaRPr lang="en-US" sz="2100" dirty="0"/>
          </a:p>
        </p:txBody>
      </p:sp>
      <p:sp>
        <p:nvSpPr>
          <p:cNvPr id="14" name="Text 8"/>
          <p:cNvSpPr/>
          <p:nvPr/>
        </p:nvSpPr>
        <p:spPr>
          <a:xfrm>
            <a:off x="2142292" y="5558195"/>
            <a:ext cx="11694438" cy="35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Розкриваються приховані зв'язки, емоції та патерни, що впливають на ситуацію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671" y="6229826"/>
            <a:ext cx="1133832" cy="1360646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142292" y="6456521"/>
            <a:ext cx="2667953" cy="333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Трансформація</a:t>
            </a:r>
            <a:endParaRPr lang="en-US" sz="2100" dirty="0"/>
          </a:p>
        </p:txBody>
      </p:sp>
      <p:sp>
        <p:nvSpPr>
          <p:cNvPr id="17" name="Text 10"/>
          <p:cNvSpPr/>
          <p:nvPr/>
        </p:nvSpPr>
        <p:spPr>
          <a:xfrm>
            <a:off x="2142292" y="6918841"/>
            <a:ext cx="11694438" cy="35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Через усвідомлення та корекцію системних зв'язків відбувається глибинна зміна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8194" y="697587"/>
            <a:ext cx="5298757" cy="662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Що отримує клієнт?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88194" y="1677591"/>
            <a:ext cx="2381250" cy="4035147"/>
          </a:xfrm>
          <a:prstGeom prst="roundRect">
            <a:avLst>
              <a:gd name="adj" fmla="val 1419"/>
            </a:avLst>
          </a:prstGeom>
          <a:solidFill>
            <a:srgbClr val="444752"/>
          </a:solidFill>
          <a:ln/>
        </p:spPr>
      </p:sp>
      <p:sp>
        <p:nvSpPr>
          <p:cNvPr id="5" name="Text 2"/>
          <p:cNvSpPr/>
          <p:nvPr/>
        </p:nvSpPr>
        <p:spPr>
          <a:xfrm>
            <a:off x="1013341" y="1902738"/>
            <a:ext cx="1930956" cy="662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Чітке розуміння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013341" y="2692003"/>
            <a:ext cx="1930956" cy="2795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Усвідомлення глибинних причин проблем, які раніше були неусвідомлені та недоступні звичайному аналізу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381256" y="1677591"/>
            <a:ext cx="2381369" cy="4035147"/>
          </a:xfrm>
          <a:prstGeom prst="roundRect">
            <a:avLst>
              <a:gd name="adj" fmla="val 1419"/>
            </a:avLst>
          </a:prstGeom>
          <a:solidFill>
            <a:srgbClr val="444752"/>
          </a:solidFill>
          <a:ln/>
        </p:spPr>
      </p:sp>
      <p:sp>
        <p:nvSpPr>
          <p:cNvPr id="8" name="Text 5"/>
          <p:cNvSpPr/>
          <p:nvPr/>
        </p:nvSpPr>
        <p:spPr>
          <a:xfrm>
            <a:off x="3606403" y="1902738"/>
            <a:ext cx="1931075" cy="662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Нова перспектива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3606403" y="2692003"/>
            <a:ext cx="1931075" cy="17472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Можливість побачити ситуацію «з боку», отримати свіжий погляд на звичні патерни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974437" y="1677591"/>
            <a:ext cx="2381369" cy="4035147"/>
          </a:xfrm>
          <a:prstGeom prst="roundRect">
            <a:avLst>
              <a:gd name="adj" fmla="val 1419"/>
            </a:avLst>
          </a:prstGeom>
          <a:solidFill>
            <a:srgbClr val="444752"/>
          </a:solidFill>
          <a:ln/>
        </p:spPr>
      </p:sp>
      <p:sp>
        <p:nvSpPr>
          <p:cNvPr id="11" name="Text 8"/>
          <p:cNvSpPr/>
          <p:nvPr/>
        </p:nvSpPr>
        <p:spPr>
          <a:xfrm>
            <a:off x="6199584" y="1902738"/>
            <a:ext cx="1931075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Звільнення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199584" y="2360890"/>
            <a:ext cx="1931075" cy="2096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Вихід з повторюваних негативних сценаріїв у сім'ї, бізнесі та особистому житті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88194" y="5924550"/>
            <a:ext cx="7567612" cy="1607344"/>
          </a:xfrm>
          <a:prstGeom prst="roundRect">
            <a:avLst>
              <a:gd name="adj" fmla="val 2102"/>
            </a:avLst>
          </a:prstGeom>
          <a:solidFill>
            <a:srgbClr val="444752"/>
          </a:solidFill>
          <a:ln/>
        </p:spPr>
      </p:sp>
      <p:sp>
        <p:nvSpPr>
          <p:cNvPr id="14" name="Text 11"/>
          <p:cNvSpPr/>
          <p:nvPr/>
        </p:nvSpPr>
        <p:spPr>
          <a:xfrm>
            <a:off x="1013341" y="6149697"/>
            <a:ext cx="2649379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Шляхи змін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013341" y="6607850"/>
            <a:ext cx="7117318" cy="698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Конкретні можливості для гармонійних трансформацій і покращення якості життя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12244" y="878324"/>
            <a:ext cx="1785461" cy="431483"/>
          </a:xfrm>
          <a:prstGeom prst="roundRect">
            <a:avLst>
              <a:gd name="adj" fmla="val 6454"/>
            </a:avLst>
          </a:prstGeom>
          <a:solidFill>
            <a:srgbClr val="49042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1428" y="1001197"/>
            <a:ext cx="185618" cy="1856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9797" y="947857"/>
            <a:ext cx="1228725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ІСТОРІЯ УСПІХУ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812244" y="1399699"/>
            <a:ext cx="7114699" cy="682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Приклад із сімейної сфери</a:t>
            </a:r>
            <a:endParaRPr lang="en-US" sz="42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44" y="2867620"/>
            <a:ext cx="8255556" cy="4035385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9695" y="3816067"/>
            <a:ext cx="299388" cy="2993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67004" y="4263144"/>
            <a:ext cx="1865027" cy="226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Конфлікт із батьками</a:t>
            </a:r>
            <a:endParaRPr lang="en-US" sz="14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002" y="4414844"/>
            <a:ext cx="299388" cy="29938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288078" y="3339318"/>
            <a:ext cx="2485857" cy="226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Розстановка виявляє зв'язки</a:t>
            </a:r>
            <a:endParaRPr lang="en-US" sz="14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2308" y="5672273"/>
            <a:ext cx="299388" cy="2993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236897" y="5238294"/>
            <a:ext cx="2486925" cy="226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Відпускання вини й напруги</a:t>
            </a:r>
            <a:endParaRPr lang="en-US" sz="1400" dirty="0"/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5134" y="5107713"/>
            <a:ext cx="299388" cy="299388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983315" y="6179228"/>
            <a:ext cx="2714274" cy="226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Відновлена довіра й підтримка</a:t>
            </a:r>
            <a:endParaRPr lang="en-US" sz="1400" dirty="0"/>
          </a:p>
        </p:txBody>
      </p:sp>
      <p:sp>
        <p:nvSpPr>
          <p:cNvPr id="15" name="Text 7"/>
          <p:cNvSpPr/>
          <p:nvPr/>
        </p:nvSpPr>
        <p:spPr>
          <a:xfrm>
            <a:off x="9989701" y="2672596"/>
            <a:ext cx="3835956" cy="1096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b="1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Випадок клієнтки:</a:t>
            </a:r>
            <a:r>
              <a:rPr lang="en-US" sz="180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Довгі роки напружених стосунків з батьками здавалися нерозв'язними.</a:t>
            </a:r>
            <a:endParaRPr lang="en-US" sz="1800" dirty="0"/>
          </a:p>
        </p:txBody>
      </p:sp>
      <p:sp>
        <p:nvSpPr>
          <p:cNvPr id="16" name="Shape 8"/>
          <p:cNvSpPr/>
          <p:nvPr/>
        </p:nvSpPr>
        <p:spPr>
          <a:xfrm>
            <a:off x="9641681" y="2672596"/>
            <a:ext cx="30480" cy="1096566"/>
          </a:xfrm>
          <a:prstGeom prst="rect">
            <a:avLst/>
          </a:prstGeom>
          <a:solidFill>
            <a:srgbClr val="F98AC7"/>
          </a:solidFill>
          <a:ln/>
        </p:spPr>
      </p:sp>
      <p:sp>
        <p:nvSpPr>
          <p:cNvPr id="17" name="Text 9"/>
          <p:cNvSpPr/>
          <p:nvPr/>
        </p:nvSpPr>
        <p:spPr>
          <a:xfrm>
            <a:off x="9641681" y="4022169"/>
            <a:ext cx="4183975" cy="1462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Розстановка виявила приховані емоційні зв'язки та незавершені події в родині, які несвідомо впливали на всі взаємини.</a:t>
            </a:r>
            <a:endParaRPr lang="en-US" sz="1800" dirty="0"/>
          </a:p>
        </p:txBody>
      </p:sp>
      <p:sp>
        <p:nvSpPr>
          <p:cNvPr id="18" name="Text 10"/>
          <p:cNvSpPr/>
          <p:nvPr/>
        </p:nvSpPr>
        <p:spPr>
          <a:xfrm>
            <a:off x="9641681" y="5686663"/>
            <a:ext cx="4183975" cy="1462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Після роботи з системою зникло важке відчуття провини і постійної напруги. Поступово відновилися довіра, тепло та взаємна підтримка між членами сім'ї.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2484" y="679847"/>
            <a:ext cx="1807488" cy="438983"/>
          </a:xfrm>
          <a:prstGeom prst="roundRect">
            <a:avLst>
              <a:gd name="adj" fmla="val 6425"/>
            </a:avLst>
          </a:prstGeom>
          <a:solidFill>
            <a:srgbClr val="49042A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454" y="805339"/>
            <a:ext cx="188000" cy="18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45394" y="750332"/>
            <a:ext cx="1243608" cy="298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ІСТОРІЯ УСПІХУ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822484" y="1211104"/>
            <a:ext cx="5529977" cy="691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Приклад із бізнесу</a:t>
            </a:r>
            <a:endParaRPr lang="en-US" sz="4350" dirty="0"/>
          </a:p>
        </p:txBody>
      </p:sp>
      <p:sp>
        <p:nvSpPr>
          <p:cNvPr id="6" name="Text 3"/>
          <p:cNvSpPr/>
          <p:nvPr/>
        </p:nvSpPr>
        <p:spPr>
          <a:xfrm>
            <a:off x="822484" y="2456140"/>
            <a:ext cx="4172188" cy="1117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b="1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Виклик:</a:t>
            </a: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Команда компанії стикалася з постійними конфліктами, що серйозно гальмували розвиток бізнесу.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22484" y="3781425"/>
            <a:ext cx="4172188" cy="14901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Системна розстановка виявила неусвідомлені ролі членів команди та «застарілі» патерни поведінки, які створювали невидимі бар'єри.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22484" y="5479256"/>
            <a:ext cx="4172188" cy="1862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Після роботи з системою та впровадження змін значно покращилася комунікація і продуктивність. Бізнес отримав новий імпульс для зростання та розширення.</a:t>
            </a:r>
            <a:endParaRPr lang="en-US" sz="18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697" y="2564487"/>
            <a:ext cx="8239839" cy="46691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19557"/>
            <a:ext cx="69753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Чому метод ефективний?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402324"/>
            <a:ext cx="6357818" cy="2184202"/>
          </a:xfrm>
          <a:prstGeom prst="roundRect">
            <a:avLst>
              <a:gd name="adj" fmla="val 6698"/>
            </a:avLst>
          </a:prstGeom>
          <a:solidFill>
            <a:srgbClr val="252833"/>
          </a:solidFill>
          <a:ln w="30480">
            <a:solidFill>
              <a:srgbClr val="5D606B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4" y="2402324"/>
            <a:ext cx="121920" cy="218420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98959" y="2672120"/>
            <a:ext cx="293179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Робота з підсвідомим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98959" y="3167658"/>
            <a:ext cx="57267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Метод працює з підсвідомими системними зв'язками, які не видно при звичайному логічному аналізі або поверхневому спостереженні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7434858" y="2402324"/>
            <a:ext cx="6357818" cy="2184202"/>
          </a:xfrm>
          <a:prstGeom prst="roundRect">
            <a:avLst>
              <a:gd name="adj" fmla="val 6698"/>
            </a:avLst>
          </a:prstGeom>
          <a:solidFill>
            <a:srgbClr val="252833"/>
          </a:solidFill>
          <a:ln w="30480">
            <a:solidFill>
              <a:srgbClr val="5D606B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378" y="2402324"/>
            <a:ext cx="121920" cy="218420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796093" y="26721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Відкриття ресурсів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7796093" y="3167658"/>
            <a:ext cx="57267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Розкриває приховані ресурси і потенціал для змін, які завжди були в системі, але не використовувалися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837724" y="4825841"/>
            <a:ext cx="6357818" cy="2184202"/>
          </a:xfrm>
          <a:prstGeom prst="roundRect">
            <a:avLst>
              <a:gd name="adj" fmla="val 6698"/>
            </a:avLst>
          </a:prstGeom>
          <a:solidFill>
            <a:srgbClr val="252833"/>
          </a:solidFill>
          <a:ln w="30480">
            <a:solidFill>
              <a:srgbClr val="5D606B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4" y="4825841"/>
            <a:ext cx="121920" cy="218420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98959" y="50956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Перевірений часом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198959" y="5591175"/>
            <a:ext cx="57267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Підтверджений успішною практикою понад 20 років у різних країнах світу та тисячами позитивних результатів</a:t>
            </a:r>
            <a:endParaRPr lang="en-US" sz="1850" dirty="0"/>
          </a:p>
        </p:txBody>
      </p:sp>
      <p:sp>
        <p:nvSpPr>
          <p:cNvPr id="15" name="Shape 10"/>
          <p:cNvSpPr/>
          <p:nvPr/>
        </p:nvSpPr>
        <p:spPr>
          <a:xfrm>
            <a:off x="7434858" y="4825841"/>
            <a:ext cx="6357818" cy="2184202"/>
          </a:xfrm>
          <a:prstGeom prst="roundRect">
            <a:avLst>
              <a:gd name="adj" fmla="val 6698"/>
            </a:avLst>
          </a:prstGeom>
          <a:solidFill>
            <a:srgbClr val="252833"/>
          </a:solidFill>
          <a:ln w="30480">
            <a:solidFill>
              <a:srgbClr val="5D606B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378" y="4825841"/>
            <a:ext cx="121920" cy="218420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796093" y="509563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Універсальність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796093" y="5591175"/>
            <a:ext cx="57267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Ефективно працює як для особистих і сімейних запитів, так і для професійних та організаційних викликів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462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Міфи про системні розстановки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611636"/>
            <a:ext cx="7468553" cy="4773335"/>
          </a:xfrm>
          <a:prstGeom prst="roundRect">
            <a:avLst>
              <a:gd name="adj" fmla="val 752"/>
            </a:avLst>
          </a:prstGeom>
          <a:solidFill>
            <a:srgbClr val="444752"/>
          </a:solidFill>
          <a:ln/>
        </p:spPr>
      </p:sp>
      <p:sp>
        <p:nvSpPr>
          <p:cNvPr id="5" name="Shape 2"/>
          <p:cNvSpPr/>
          <p:nvPr/>
        </p:nvSpPr>
        <p:spPr>
          <a:xfrm>
            <a:off x="837724" y="2611636"/>
            <a:ext cx="2489478" cy="4773335"/>
          </a:xfrm>
          <a:prstGeom prst="roundRect">
            <a:avLst>
              <a:gd name="adj" fmla="val 1442"/>
            </a:avLst>
          </a:prstGeom>
          <a:solidFill>
            <a:srgbClr val="444752"/>
          </a:solidFill>
          <a:ln/>
        </p:spPr>
      </p:sp>
      <p:sp>
        <p:nvSpPr>
          <p:cNvPr id="6" name="Text 3"/>
          <p:cNvSpPr/>
          <p:nvPr/>
        </p:nvSpPr>
        <p:spPr>
          <a:xfrm>
            <a:off x="1077039" y="2850952"/>
            <a:ext cx="20108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Міф №1: Це магія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77039" y="3698438"/>
            <a:ext cx="2010847" cy="3447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Насправді це науково обґрунтований метод, що базується на системній психології та феноменологічному підході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3327202" y="2611636"/>
            <a:ext cx="2489478" cy="4773335"/>
          </a:xfrm>
          <a:prstGeom prst="rect">
            <a:avLst/>
          </a:prstGeom>
          <a:solidFill>
            <a:srgbClr val="444752"/>
          </a:solidFill>
          <a:ln/>
        </p:spPr>
      </p:sp>
      <p:sp>
        <p:nvSpPr>
          <p:cNvPr id="9" name="Shape 6"/>
          <p:cNvSpPr/>
          <p:nvPr/>
        </p:nvSpPr>
        <p:spPr>
          <a:xfrm>
            <a:off x="3327202" y="2611636"/>
            <a:ext cx="30480" cy="4773335"/>
          </a:xfrm>
          <a:prstGeom prst="roundRect">
            <a:avLst>
              <a:gd name="adj" fmla="val 117806"/>
            </a:avLst>
          </a:prstGeom>
          <a:solidFill>
            <a:srgbClr val="5D606B"/>
          </a:solidFill>
          <a:ln/>
        </p:spPr>
      </p:sp>
      <p:sp>
        <p:nvSpPr>
          <p:cNvPr id="10" name="Text 7"/>
          <p:cNvSpPr/>
          <p:nvPr/>
        </p:nvSpPr>
        <p:spPr>
          <a:xfrm>
            <a:off x="3566517" y="2850952"/>
            <a:ext cx="20108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Міф №2: Потрібна віра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3566517" y="3698438"/>
            <a:ext cx="2010847" cy="3447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 потрібно «вірити» — конкретні результати видно через реальні зміни у відчуттях, поведінці та життєвих ситуаціях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5816679" y="2611636"/>
            <a:ext cx="2489597" cy="4773335"/>
          </a:xfrm>
          <a:prstGeom prst="rect">
            <a:avLst/>
          </a:prstGeom>
          <a:solidFill>
            <a:srgbClr val="444752"/>
          </a:solidFill>
          <a:ln/>
        </p:spPr>
      </p:sp>
      <p:sp>
        <p:nvSpPr>
          <p:cNvPr id="13" name="Shape 10"/>
          <p:cNvSpPr/>
          <p:nvPr/>
        </p:nvSpPr>
        <p:spPr>
          <a:xfrm>
            <a:off x="5816679" y="2611636"/>
            <a:ext cx="30480" cy="4773335"/>
          </a:xfrm>
          <a:prstGeom prst="roundRect">
            <a:avLst>
              <a:gd name="adj" fmla="val 117806"/>
            </a:avLst>
          </a:prstGeom>
          <a:solidFill>
            <a:srgbClr val="5D606B"/>
          </a:solidFill>
          <a:ln/>
        </p:spPr>
      </p:sp>
      <p:sp>
        <p:nvSpPr>
          <p:cNvPr id="14" name="Text 11"/>
          <p:cNvSpPr/>
          <p:nvPr/>
        </p:nvSpPr>
        <p:spPr>
          <a:xfrm>
            <a:off x="6055995" y="2850952"/>
            <a:ext cx="2010966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Міф №3: Замінює терапію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055995" y="4050387"/>
            <a:ext cx="2010966" cy="3064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Метод не замінює психотерапію, а чудово доповнює її, розширюючи можливості глибокого розуміння та трансформації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518291" y="1065252"/>
            <a:ext cx="1092994" cy="256699"/>
          </a:xfrm>
          <a:prstGeom prst="roundRect">
            <a:avLst>
              <a:gd name="adj" fmla="val 6906"/>
            </a:avLst>
          </a:prstGeom>
          <a:noFill/>
          <a:ln w="7620">
            <a:solidFill>
              <a:srgbClr val="F98AC7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93" y="1193602"/>
            <a:ext cx="118110" cy="1181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91658" y="1117163"/>
            <a:ext cx="723424" cy="152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F98AC7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ПЕРШІ КРОКИ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2518291" y="1358384"/>
            <a:ext cx="6678811" cy="434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Як почати працювати з розстановками?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2518291" y="2032159"/>
            <a:ext cx="147637" cy="184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01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91" y="2267903"/>
            <a:ext cx="3123605" cy="1524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18291" y="2372201"/>
            <a:ext cx="173795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Знайдіть практика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2518291" y="2680573"/>
            <a:ext cx="3123605" cy="573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Зверніться до сертифікованого практика або запишіться на онлайн-практикум з системних розстановок</a:t>
            </a:r>
            <a:endParaRPr lang="en-US" sz="1150" dirty="0"/>
          </a:p>
        </p:txBody>
      </p:sp>
      <p:sp>
        <p:nvSpPr>
          <p:cNvPr id="10" name="Text 6"/>
          <p:cNvSpPr/>
          <p:nvPr/>
        </p:nvSpPr>
        <p:spPr>
          <a:xfrm>
            <a:off x="2518291" y="3455670"/>
            <a:ext cx="147637" cy="184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02</a:t>
            </a:r>
            <a:endParaRPr lang="en-US" sz="11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91" y="3676650"/>
            <a:ext cx="3123605" cy="1524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518291" y="3795713"/>
            <a:ext cx="173795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Сформулюйте запит</a:t>
            </a:r>
            <a:endParaRPr lang="en-US" sz="1350" dirty="0"/>
          </a:p>
        </p:txBody>
      </p:sp>
      <p:sp>
        <p:nvSpPr>
          <p:cNvPr id="13" name="Text 8"/>
          <p:cNvSpPr/>
          <p:nvPr/>
        </p:nvSpPr>
        <p:spPr>
          <a:xfrm>
            <a:off x="2518291" y="4104084"/>
            <a:ext cx="3123605" cy="382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Визначте конкретну проблему або ситуацію, з якою ви хочете працювати</a:t>
            </a:r>
            <a:endParaRPr lang="en-US" sz="1150" dirty="0"/>
          </a:p>
        </p:txBody>
      </p:sp>
      <p:sp>
        <p:nvSpPr>
          <p:cNvPr id="14" name="Text 9"/>
          <p:cNvSpPr/>
          <p:nvPr/>
        </p:nvSpPr>
        <p:spPr>
          <a:xfrm>
            <a:off x="2518291" y="4688086"/>
            <a:ext cx="147637" cy="184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03</a:t>
            </a:r>
            <a:endParaRPr lang="en-US" sz="11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91" y="4894302"/>
            <a:ext cx="3123605" cy="1524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2518291" y="5028128"/>
            <a:ext cx="173795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Будьте відкритими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2518291" y="5336500"/>
            <a:ext cx="3123605" cy="382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Дозвольте собі отримати нові усвідомлення та бути готовими до змін</a:t>
            </a:r>
            <a:endParaRPr lang="en-US" sz="1150" dirty="0"/>
          </a:p>
        </p:txBody>
      </p:sp>
      <p:sp>
        <p:nvSpPr>
          <p:cNvPr id="18" name="Text 12"/>
          <p:cNvSpPr/>
          <p:nvPr/>
        </p:nvSpPr>
        <p:spPr>
          <a:xfrm>
            <a:off x="2518291" y="5920502"/>
            <a:ext cx="147637" cy="184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04</a:t>
            </a:r>
            <a:endParaRPr lang="en-US" sz="11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91" y="6111954"/>
            <a:ext cx="3123605" cy="1524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2518291" y="6260544"/>
            <a:ext cx="1859280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Отримайте підтримку</a:t>
            </a:r>
            <a:endParaRPr lang="en-US" sz="1350" dirty="0"/>
          </a:p>
        </p:txBody>
      </p:sp>
      <p:sp>
        <p:nvSpPr>
          <p:cNvPr id="21" name="Text 14"/>
          <p:cNvSpPr/>
          <p:nvPr/>
        </p:nvSpPr>
        <p:spPr>
          <a:xfrm>
            <a:off x="2518291" y="6568916"/>
            <a:ext cx="3123605" cy="382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D6E5E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Скористайтеся професійним супроводом і підтримкою спільноти практиків</a:t>
            </a:r>
            <a:endParaRPr lang="en-US" sz="1150" dirty="0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799" y="2815828"/>
            <a:ext cx="6109811" cy="34622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Произвольный</PresentationFormat>
  <Paragraphs>89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Source Sans 3</vt:lpstr>
      <vt:lpstr>Arial</vt:lpstr>
      <vt:lpstr>Lora</vt:lpstr>
      <vt:lpstr>Lora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Acer</dc:creator>
  <cp:lastModifiedBy>Acer</cp:lastModifiedBy>
  <cp:revision>1</cp:revision>
  <dcterms:created xsi:type="dcterms:W3CDTF">2026-02-19T20:42:18Z</dcterms:created>
  <dcterms:modified xsi:type="dcterms:W3CDTF">2026-02-20T07:08:43Z</dcterms:modified>
</cp:coreProperties>
</file>