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Medium" panose="00000600000000000000" pitchFamily="2" charset="-52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97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660" y="2126218"/>
            <a:ext cx="7645479" cy="249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Гештальт терапія в роботі з гендерною ідентичністю, парами та подружніми відносинами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35660" y="4905137"/>
            <a:ext cx="7645479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Програма спеціалізації для психологів, психотерапевтів і консультантів, які прагнуть працювати глибоко, делікатно й відповідально з одними з найінтимніших тем людського життя — </a:t>
            </a:r>
            <a:r>
              <a:rPr lang="en-US" sz="14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ідентичністю, близькістю, вибором і партнерством.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5801" y="721995"/>
            <a:ext cx="7752398" cy="1159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Готові працювати глибоко і відповідально?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95801" y="2123956"/>
            <a:ext cx="7752398" cy="805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Ця програма — для тих, хто обирає </a:t>
            </a:r>
            <a:r>
              <a:rPr lang="en-US" sz="1350" dirty="0">
                <a:solidFill>
                  <a:srgbClr val="FFB393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делікатність замість директивності</a:t>
            </a: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діалог замість оцінки, і готовий супроводжувати клієнтів у найінтимніших темах їхнього життя.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95801" y="3110746"/>
            <a:ext cx="3795474" cy="1808202"/>
          </a:xfrm>
          <a:prstGeom prst="roundRect">
            <a:avLst>
              <a:gd name="adj" fmla="val 1443"/>
            </a:avLst>
          </a:prstGeom>
          <a:solidFill>
            <a:srgbClr val="4D1529"/>
          </a:solidFill>
          <a:ln/>
        </p:spPr>
      </p:sp>
      <p:sp>
        <p:nvSpPr>
          <p:cNvPr id="6" name="Text 3"/>
          <p:cNvSpPr/>
          <p:nvPr/>
        </p:nvSpPr>
        <p:spPr>
          <a:xfrm>
            <a:off x="869752" y="3284696"/>
            <a:ext cx="2319576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🎓</a:t>
            </a: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Глибина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69752" y="3671530"/>
            <a:ext cx="3447574" cy="1073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7 модулів, що охоплюють увесь спектр тем — від теорії поля до сексуальності та самосвідомості терапевта.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4652724" y="3110746"/>
            <a:ext cx="3795474" cy="1808202"/>
          </a:xfrm>
          <a:prstGeom prst="roundRect">
            <a:avLst>
              <a:gd name="adj" fmla="val 1443"/>
            </a:avLst>
          </a:prstGeom>
          <a:solidFill>
            <a:srgbClr val="4D1529"/>
          </a:solidFill>
          <a:ln/>
        </p:spPr>
      </p:sp>
      <p:sp>
        <p:nvSpPr>
          <p:cNvPr id="9" name="Text 6"/>
          <p:cNvSpPr/>
          <p:nvPr/>
        </p:nvSpPr>
        <p:spPr>
          <a:xfrm>
            <a:off x="4826675" y="3284696"/>
            <a:ext cx="2319576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🤝</a:t>
            </a: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Практика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4826675" y="3671530"/>
            <a:ext cx="3447574" cy="1073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Кожен модуль поєднує теоретичну базу з реальними інструментами гештальт-роботи з парами та ідентичністю.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695801" y="5080397"/>
            <a:ext cx="7752398" cy="1271468"/>
          </a:xfrm>
          <a:prstGeom prst="roundRect">
            <a:avLst>
              <a:gd name="adj" fmla="val 2052"/>
            </a:avLst>
          </a:prstGeom>
          <a:solidFill>
            <a:srgbClr val="4D1529"/>
          </a:solidFill>
          <a:ln/>
        </p:spPr>
      </p:sp>
      <p:sp>
        <p:nvSpPr>
          <p:cNvPr id="12" name="Text 9"/>
          <p:cNvSpPr/>
          <p:nvPr/>
        </p:nvSpPr>
        <p:spPr>
          <a:xfrm>
            <a:off x="869752" y="5254347"/>
            <a:ext cx="2319576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📜</a:t>
            </a: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 Сертифікація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869752" y="5641181"/>
            <a:ext cx="7404497" cy="536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Завершення програми підтверджується офіційним сертифікатом, що засвідчує вашу спеціалізацію.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695801" y="6533555"/>
            <a:ext cx="7752398" cy="973931"/>
          </a:xfrm>
          <a:prstGeom prst="roundRect">
            <a:avLst>
              <a:gd name="adj" fmla="val 2679"/>
            </a:avLst>
          </a:prstGeom>
          <a:solidFill>
            <a:srgbClr val="4D1700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52" y="6789182"/>
            <a:ext cx="217408" cy="17395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261110" y="6738461"/>
            <a:ext cx="7013138" cy="536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Програма призначена для тих, хто готовий працювати з ідентичністю, близькістю і партнерством — темами, що лежать в серці людського досвіду.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3391" y="743545"/>
            <a:ext cx="4917638" cy="572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Для кого ця програма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173391" y="1552099"/>
            <a:ext cx="7770019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Програма створена для фахівців, які хочуть розширити свою практику і працювати з найінтимнішими темами людського досвіду.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3391" y="2255877"/>
            <a:ext cx="429339" cy="42933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73391" y="2882027"/>
            <a:ext cx="2910840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Студенти та практиканти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173391" y="3262551"/>
            <a:ext cx="7770019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Студенти психологічних і психотерапевтичних програм, які розширюють практичні компетенції та формують свій терапевтичний стиль.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3391" y="4104203"/>
            <a:ext cx="429339" cy="42933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73391" y="4730353"/>
            <a:ext cx="3131463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Сімейні та парні терапевти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6173391" y="5110877"/>
            <a:ext cx="7770019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Консультанти, які бажають інтегрувати гештальт-підхід у роботу з парами, кризами подружніх стосунків, зрадою та розлученням.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3391" y="5952530"/>
            <a:ext cx="429339" cy="429339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73391" y="6578679"/>
            <a:ext cx="2290048" cy="286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Гештальт-практики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6173391" y="6959203"/>
            <a:ext cx="7770019" cy="526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Фахівці на різних етапах становлення, що прагнуть поглибити розуміння сучасних гендерних процесів і розвивати чутливість до різноманіття ідентичності.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9260" y="1888093"/>
            <a:ext cx="1034415" cy="352187"/>
          </a:xfrm>
          <a:prstGeom prst="roundRect">
            <a:avLst>
              <a:gd name="adj" fmla="val 6383"/>
            </a:avLst>
          </a:prstGeom>
          <a:solidFill>
            <a:srgbClr val="4D1700"/>
          </a:solidFill>
          <a:ln/>
        </p:spPr>
      </p:sp>
      <p:sp>
        <p:nvSpPr>
          <p:cNvPr id="3" name="Text 1"/>
          <p:cNvSpPr/>
          <p:nvPr/>
        </p:nvSpPr>
        <p:spPr>
          <a:xfrm>
            <a:off x="861655" y="1944291"/>
            <a:ext cx="809625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МОДУЛЬ 1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49260" y="2315170"/>
            <a:ext cx="10379512" cy="62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Гендер і Self: основи гештальт-парадигми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614363" y="3220641"/>
            <a:ext cx="6607254" cy="3120866"/>
          </a:xfrm>
          <a:prstGeom prst="roundRect">
            <a:avLst>
              <a:gd name="adj" fmla="val 900"/>
            </a:avLst>
          </a:prstGeom>
          <a:solidFill>
            <a:srgbClr val="421424"/>
          </a:solidFill>
          <a:ln/>
        </p:spPr>
      </p:sp>
      <p:sp>
        <p:nvSpPr>
          <p:cNvPr id="6" name="Text 4"/>
          <p:cNvSpPr/>
          <p:nvPr/>
        </p:nvSpPr>
        <p:spPr>
          <a:xfrm>
            <a:off x="801648" y="3407926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Ключові теми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01648" y="3907393"/>
            <a:ext cx="6232684" cy="175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Поняття гендеру та парадигма поля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Концепція Self у гештальт-підході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Гендерна ідентичність як частина personality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Гендерні системи, ролі та самовираження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Сексуальна орієнтація в контексті поля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51301" y="3407926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Фокус модуля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51301" y="3907393"/>
            <a:ext cx="6337459" cy="1497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Ми починаємо з фундаменту: що означає бути жінкою чи чоловіком у сучасному світі? Гештальт-підхід розглядає гендерну ідентичність не як фіксовану категорію, а як живий, мінливий процес, що формується у взаємодії людини з полем — соціальним, культурним, міжособистісним.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51301" y="5573792"/>
            <a:ext cx="6337459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Цей модуль закладає теоретичну та феноменологічну базу для всієї подальшої роботи.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35660" y="571500"/>
            <a:ext cx="1065014" cy="352187"/>
          </a:xfrm>
          <a:prstGeom prst="roundRect">
            <a:avLst>
              <a:gd name="adj" fmla="val 6383"/>
            </a:avLst>
          </a:prstGeom>
          <a:solidFill>
            <a:srgbClr val="4D1700"/>
          </a:solidFill>
          <a:ln/>
        </p:spPr>
      </p:sp>
      <p:sp>
        <p:nvSpPr>
          <p:cNvPr id="4" name="Text 1"/>
          <p:cNvSpPr/>
          <p:nvPr/>
        </p:nvSpPr>
        <p:spPr>
          <a:xfrm>
            <a:off x="6348055" y="627698"/>
            <a:ext cx="840224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МОДУЛЬ 2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235660" y="998577"/>
            <a:ext cx="7645479" cy="1873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Психологічна стать та ідентичність: чоловіче і жіноче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6235660" y="3153013"/>
            <a:ext cx="7645479" cy="898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Цей модуль присвячений глибинному дослідженню формування чоловічої та жіночої ідентичності — від ранніх порушень до криз переходу у дорослому житті.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235660" y="4262438"/>
            <a:ext cx="7645479" cy="3395663"/>
          </a:xfrm>
          <a:prstGeom prst="roundRect">
            <a:avLst>
              <a:gd name="adj" fmla="val 828"/>
            </a:avLst>
          </a:prstGeom>
          <a:solidFill>
            <a:srgbClr val="4D1529"/>
          </a:solidFill>
          <a:ln/>
        </p:spPr>
      </p:sp>
      <p:sp>
        <p:nvSpPr>
          <p:cNvPr id="8" name="Shape 5"/>
          <p:cNvSpPr/>
          <p:nvPr/>
        </p:nvSpPr>
        <p:spPr>
          <a:xfrm>
            <a:off x="6235660" y="4262438"/>
            <a:ext cx="7645479" cy="1697831"/>
          </a:xfrm>
          <a:prstGeom prst="roundRect">
            <a:avLst>
              <a:gd name="adj" fmla="val 1655"/>
            </a:avLst>
          </a:prstGeom>
          <a:solidFill>
            <a:srgbClr val="4D1529"/>
          </a:solidFill>
          <a:ln/>
        </p:spPr>
      </p:sp>
      <p:sp>
        <p:nvSpPr>
          <p:cNvPr id="9" name="Text 6"/>
          <p:cNvSpPr/>
          <p:nvPr/>
        </p:nvSpPr>
        <p:spPr>
          <a:xfrm>
            <a:off x="6422946" y="4449723"/>
            <a:ext cx="2757249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Чоловіча ідентичність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6422946" y="4874300"/>
            <a:ext cx="7270909" cy="898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Шлях від хлопця до чоловіка. Етапи розвитку, кризи переходу, типові блоки та ресурси. Як підтримати клієнта у пошуку автентичного чоловічого досвіду.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235660" y="5960269"/>
            <a:ext cx="7645479" cy="1697831"/>
          </a:xfrm>
          <a:prstGeom prst="rect">
            <a:avLst/>
          </a:prstGeom>
          <a:solidFill>
            <a:srgbClr val="4D1529"/>
          </a:solidFill>
          <a:ln/>
        </p:spPr>
      </p:sp>
      <p:sp>
        <p:nvSpPr>
          <p:cNvPr id="12" name="Shape 9"/>
          <p:cNvSpPr/>
          <p:nvPr/>
        </p:nvSpPr>
        <p:spPr>
          <a:xfrm>
            <a:off x="6235660" y="5960269"/>
            <a:ext cx="7645479" cy="22860"/>
          </a:xfrm>
          <a:prstGeom prst="roundRect">
            <a:avLst>
              <a:gd name="adj" fmla="val 122927"/>
            </a:avLst>
          </a:prstGeom>
          <a:solidFill>
            <a:srgbClr val="662E42"/>
          </a:solidFill>
          <a:ln/>
        </p:spPr>
      </p:sp>
      <p:sp>
        <p:nvSpPr>
          <p:cNvPr id="13" name="Text 10"/>
          <p:cNvSpPr/>
          <p:nvPr/>
        </p:nvSpPr>
        <p:spPr>
          <a:xfrm>
            <a:off x="6422946" y="6147554"/>
            <a:ext cx="2563416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Жіноча ідентичність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6422946" y="6572131"/>
            <a:ext cx="7270909" cy="898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Конфлікти між роллю дівчини, жінки і матері. Ранні порушення, соціальний тиск, пошук себе. Гештальт-робота з жіночими темами ідентичності.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9260" y="1874163"/>
            <a:ext cx="1064657" cy="352187"/>
          </a:xfrm>
          <a:prstGeom prst="roundRect">
            <a:avLst>
              <a:gd name="adj" fmla="val 6383"/>
            </a:avLst>
          </a:prstGeom>
          <a:solidFill>
            <a:srgbClr val="4D1700"/>
          </a:solidFill>
          <a:ln/>
        </p:spPr>
      </p:sp>
      <p:sp>
        <p:nvSpPr>
          <p:cNvPr id="3" name="Text 1"/>
          <p:cNvSpPr/>
          <p:nvPr/>
        </p:nvSpPr>
        <p:spPr>
          <a:xfrm>
            <a:off x="861655" y="1930360"/>
            <a:ext cx="839867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МОДУЛЬ 3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49260" y="2301240"/>
            <a:ext cx="7873127" cy="62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Контакт, діалог і динаміка пари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49260" y="3393996"/>
            <a:ext cx="3489960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Відносини як поле контакту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749260" y="3893463"/>
            <a:ext cx="6337459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Гештальт-підхід розглядає стосунки не як суму двох особистостей, а як живе поле зустрічі. Ми вивчаємо рівні та мотиви вступу у взаємини, механізми вибору партнера та цикли контакту у парі.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9260" y="5260300"/>
            <a:ext cx="6337459" cy="1029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Рівні та мотиви відносин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Вибір партнера: усвідомлене і несвідоме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Етапи розвитку стосунків у парі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51301" y="3393996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Стилі взаємодії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51301" y="3893463"/>
            <a:ext cx="6337459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Аналізуємо стилі взаємин у різних парах — різностатевих та одностатевих — через призму функцій, структури та циклу контакту. Розуміння цих стилів дозволяє терапевту бачити пару як систему, а не лише двох окремих клієнтів.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51301" y="5260300"/>
            <a:ext cx="6337459" cy="1029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Гетеросексуальні пари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Одностатеві пари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Цикл контакту у відносинах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00683" y="559475"/>
            <a:ext cx="1008697" cy="321945"/>
          </a:xfrm>
          <a:prstGeom prst="roundRect">
            <a:avLst>
              <a:gd name="adj" fmla="val 6529"/>
            </a:avLst>
          </a:prstGeom>
          <a:solidFill>
            <a:srgbClr val="4D1700"/>
          </a:solidFill>
          <a:ln/>
        </p:spPr>
      </p:sp>
      <p:sp>
        <p:nvSpPr>
          <p:cNvPr id="4" name="Text 1"/>
          <p:cNvSpPr/>
          <p:nvPr/>
        </p:nvSpPr>
        <p:spPr>
          <a:xfrm>
            <a:off x="805696" y="611981"/>
            <a:ext cx="798671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1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МОДУЛЬ 4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00683" y="946904"/>
            <a:ext cx="7742634" cy="1167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Гештальт-терапія відносин у парі: типові кризи</a:t>
            </a:r>
            <a:endParaRPr lang="en-US" sz="3650" dirty="0"/>
          </a:p>
        </p:txBody>
      </p:sp>
      <p:sp>
        <p:nvSpPr>
          <p:cNvPr id="6" name="Text 3"/>
          <p:cNvSpPr/>
          <p:nvPr/>
        </p:nvSpPr>
        <p:spPr>
          <a:xfrm>
            <a:off x="700683" y="2360057"/>
            <a:ext cx="7742634" cy="813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Реальна парна терапія — це зустріч із болючими, складними і часом нестерпними темами. Цей модуль готує терапевта до роботи з найважчими викликами подружнього життя.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700683" y="3357563"/>
            <a:ext cx="7742634" cy="1328380"/>
          </a:xfrm>
          <a:prstGeom prst="roundRect">
            <a:avLst>
              <a:gd name="adj" fmla="val 8260"/>
            </a:avLst>
          </a:prstGeom>
          <a:solidFill>
            <a:srgbClr val="5C2438"/>
          </a:solidFill>
          <a:ln w="22860">
            <a:solidFill>
              <a:srgbClr val="662E42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77823" y="3357563"/>
            <a:ext cx="91440" cy="1328380"/>
          </a:xfrm>
          <a:prstGeom prst="roundRect">
            <a:avLst>
              <a:gd name="adj" fmla="val 28736"/>
            </a:avLst>
          </a:prstGeom>
          <a:solidFill>
            <a:srgbClr val="FFB393"/>
          </a:solidFill>
          <a:ln/>
        </p:spPr>
      </p:sp>
      <p:sp>
        <p:nvSpPr>
          <p:cNvPr id="9" name="Text 6"/>
          <p:cNvSpPr/>
          <p:nvPr/>
        </p:nvSpPr>
        <p:spPr>
          <a:xfrm>
            <a:off x="967264" y="3555563"/>
            <a:ext cx="3244929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Нерозуміння та відчуження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967264" y="3945731"/>
            <a:ext cx="7278053" cy="542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Як партнери поступово втрачають контакт, чому виникає емоційна дистанція і як допомогти парі знову зустрітися.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700683" y="4849654"/>
            <a:ext cx="7742634" cy="1328380"/>
          </a:xfrm>
          <a:prstGeom prst="roundRect">
            <a:avLst>
              <a:gd name="adj" fmla="val 8260"/>
            </a:avLst>
          </a:prstGeom>
          <a:solidFill>
            <a:srgbClr val="5C2438"/>
          </a:solidFill>
          <a:ln w="22860">
            <a:solidFill>
              <a:srgbClr val="662E42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677823" y="4849654"/>
            <a:ext cx="91440" cy="1328380"/>
          </a:xfrm>
          <a:prstGeom prst="roundRect">
            <a:avLst>
              <a:gd name="adj" fmla="val 28736"/>
            </a:avLst>
          </a:prstGeom>
          <a:solidFill>
            <a:srgbClr val="FFB393"/>
          </a:solidFill>
          <a:ln/>
        </p:spPr>
      </p:sp>
      <p:sp>
        <p:nvSpPr>
          <p:cNvPr id="13" name="Text 10"/>
          <p:cNvSpPr/>
          <p:nvPr/>
        </p:nvSpPr>
        <p:spPr>
          <a:xfrm>
            <a:off x="967264" y="5047655"/>
            <a:ext cx="2335649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Ревнощі та зради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967264" y="5437822"/>
            <a:ext cx="7278053" cy="542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Гештальт-робота з болем зради, відновленням довіри, або усвідомленим завершенням стосунків.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700683" y="6341745"/>
            <a:ext cx="7742634" cy="1328380"/>
          </a:xfrm>
          <a:prstGeom prst="roundRect">
            <a:avLst>
              <a:gd name="adj" fmla="val 8260"/>
            </a:avLst>
          </a:prstGeom>
          <a:solidFill>
            <a:srgbClr val="5C2438"/>
          </a:solidFill>
          <a:ln w="22860">
            <a:solidFill>
              <a:srgbClr val="662E42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77823" y="6341745"/>
            <a:ext cx="91440" cy="1328380"/>
          </a:xfrm>
          <a:prstGeom prst="roundRect">
            <a:avLst>
              <a:gd name="adj" fmla="val 28736"/>
            </a:avLst>
          </a:prstGeom>
          <a:solidFill>
            <a:srgbClr val="FFB393"/>
          </a:solidFill>
          <a:ln/>
        </p:spPr>
      </p:sp>
      <p:sp>
        <p:nvSpPr>
          <p:cNvPr id="17" name="Text 14"/>
          <p:cNvSpPr/>
          <p:nvPr/>
        </p:nvSpPr>
        <p:spPr>
          <a:xfrm>
            <a:off x="967264" y="6539746"/>
            <a:ext cx="2753082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Вплив розширеної сім'ї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967264" y="6929914"/>
            <a:ext cx="7278053" cy="542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Як батьківські сценарії, лояльності та сімейні системи впливають на партнерські відносини і що з цим робити у терапії.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9260" y="1757124"/>
            <a:ext cx="1065014" cy="352187"/>
          </a:xfrm>
          <a:prstGeom prst="roundRect">
            <a:avLst>
              <a:gd name="adj" fmla="val 6383"/>
            </a:avLst>
          </a:prstGeom>
          <a:solidFill>
            <a:srgbClr val="4D1700"/>
          </a:solidFill>
          <a:ln/>
        </p:spPr>
      </p:sp>
      <p:sp>
        <p:nvSpPr>
          <p:cNvPr id="3" name="Text 1"/>
          <p:cNvSpPr/>
          <p:nvPr/>
        </p:nvSpPr>
        <p:spPr>
          <a:xfrm>
            <a:off x="861655" y="1813322"/>
            <a:ext cx="840224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МОДУЛЬ 5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49260" y="2184202"/>
            <a:ext cx="12147113" cy="62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Гендер і сексуальність: говорити про заборонене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614363" y="3089672"/>
            <a:ext cx="6607254" cy="3382804"/>
          </a:xfrm>
          <a:prstGeom prst="roundRect">
            <a:avLst>
              <a:gd name="adj" fmla="val 831"/>
            </a:avLst>
          </a:prstGeom>
          <a:solidFill>
            <a:srgbClr val="FFB393"/>
          </a:solidFill>
          <a:ln/>
        </p:spPr>
      </p:sp>
      <p:sp>
        <p:nvSpPr>
          <p:cNvPr id="6" name="Text 4"/>
          <p:cNvSpPr/>
          <p:nvPr/>
        </p:nvSpPr>
        <p:spPr>
          <a:xfrm>
            <a:off x="801648" y="3276957"/>
            <a:ext cx="3257074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Чому це важливо у терапії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01648" y="3776424"/>
            <a:ext cx="6232684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Сексуальність — одна з найбільш табуйованих і водночас найважливіших тем у терапевтичній роботі. Терапевт, який уникає цієї теми, залишає клієнта наодинці з її центральним досвідом.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51301" y="3276957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Зміст модуля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51301" y="3776424"/>
            <a:ext cx="6337459" cy="175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Гендер та сексуальність у теорії ДКО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Поняття сексуальної «норми» та її критика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Мова сексуальності: як говорити делікатно і точно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Сексуальні ролі та психосексуальна сумісність</a:t>
            </a:r>
            <a:endParaRPr lang="en-US" sz="145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Сексуальна привабливість у терапевтичному контексті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51301" y="5704761"/>
            <a:ext cx="6337459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Модуль навчає терапевта створювати простір, де клієнт може говорити про інтимне без сорому.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9260" y="745569"/>
            <a:ext cx="1071443" cy="352187"/>
          </a:xfrm>
          <a:prstGeom prst="roundRect">
            <a:avLst>
              <a:gd name="adj" fmla="val 6383"/>
            </a:avLst>
          </a:prstGeom>
          <a:solidFill>
            <a:srgbClr val="4D1700"/>
          </a:solidFill>
          <a:ln/>
        </p:spPr>
      </p:sp>
      <p:sp>
        <p:nvSpPr>
          <p:cNvPr id="3" name="Text 1"/>
          <p:cNvSpPr/>
          <p:nvPr/>
        </p:nvSpPr>
        <p:spPr>
          <a:xfrm>
            <a:off x="861655" y="801767"/>
            <a:ext cx="846653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МОДУЛЬ 6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49260" y="1172647"/>
            <a:ext cx="9633823" cy="624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Професійна самосвідомість терапевта</a:t>
            </a:r>
            <a:endParaRPr lang="en-US" sz="3900" dirty="0"/>
          </a:p>
        </p:txBody>
      </p:sp>
      <p:sp>
        <p:nvSpPr>
          <p:cNvPr id="5" name="Text 3"/>
          <p:cNvSpPr/>
          <p:nvPr/>
        </p:nvSpPr>
        <p:spPr>
          <a:xfrm>
            <a:off x="749260" y="2078117"/>
            <a:ext cx="13131879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Перш ніж вести клієнта через складні теми ідентичності та сексуальності — терапевт має пройти цей шлях сам. Цей модуль присвячений особистій і професійній рефлексії.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2144792" y="4674156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Ресурси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49260" y="5098733"/>
            <a:ext cx="3893344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Усвідомлення власних сильних сторін у роботі з гендерними темами.</a:t>
            </a:r>
            <a:endParaRPr lang="en-US" sz="14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75" y="2887980"/>
            <a:ext cx="4596051" cy="4596051"/>
          </a:xfrm>
          <a:prstGeom prst="rect">
            <a:avLst/>
          </a:prstGeom>
        </p:spPr>
      </p:pic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0282" y="4769227"/>
            <a:ext cx="280273" cy="28027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894213" y="3379946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Обмеження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9894213" y="3804523"/>
            <a:ext cx="3986927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Чесний погляд на власні упередження, страхи та сліпі плями.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75" y="2887980"/>
            <a:ext cx="4596051" cy="4596051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6800" y="3811726"/>
            <a:ext cx="280273" cy="28027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894213" y="5668685"/>
            <a:ext cx="2497812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Ідентичність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9894213" y="6093262"/>
            <a:ext cx="3986927" cy="898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Професійна, гендерна та сексуальна ідентичність психолога як інструмент роботи.</a:t>
            </a:r>
            <a:endParaRPr lang="en-US" sz="14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175" y="2887980"/>
            <a:ext cx="4596051" cy="4596051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7811" y="6556355"/>
            <a:ext cx="280273" cy="28027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914" y="443984"/>
            <a:ext cx="10064591" cy="538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Структура програми: від теорії до сертифікації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14" y="1260634"/>
            <a:ext cx="13338572" cy="60022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655163" y="1383678"/>
            <a:ext cx="2334227" cy="384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Гендер і Self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2655163" y="1871044"/>
            <a:ext cx="2334227" cy="805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Вступ до ідентичності та самості</a:t>
            </a:r>
            <a:endParaRPr lang="en-US" sz="18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0176" y="3145169"/>
            <a:ext cx="517025" cy="5170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63739" y="5693019"/>
            <a:ext cx="2347053" cy="769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Психологічна стать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4963739" y="6565149"/>
            <a:ext cx="2347053" cy="805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Розуміння внутрішнього досвіду статі</a:t>
            </a:r>
            <a:endParaRPr lang="en-US" sz="18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8753" y="5030506"/>
            <a:ext cx="517025" cy="51702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46664" y="1338789"/>
            <a:ext cx="2334227" cy="384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Контакт і пара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7246664" y="1826155"/>
            <a:ext cx="2334227" cy="805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Механіки взаємодії у стосунках</a:t>
            </a:r>
            <a:endParaRPr lang="en-US" sz="18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0154" y="3093867"/>
            <a:ext cx="517024" cy="51702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55240" y="5827286"/>
            <a:ext cx="2334227" cy="769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Терапія відносин</a:t>
            </a:r>
            <a:endParaRPr lang="en-US" sz="2400" dirty="0"/>
          </a:p>
        </p:txBody>
      </p:sp>
      <p:sp>
        <p:nvSpPr>
          <p:cNvPr id="14" name="Text 8"/>
          <p:cNvSpPr/>
          <p:nvPr/>
        </p:nvSpPr>
        <p:spPr>
          <a:xfrm>
            <a:off x="9555240" y="6699414"/>
            <a:ext cx="2334227" cy="537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8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Практичні методи для парної роботи</a:t>
            </a:r>
            <a:endParaRPr lang="en-US" sz="18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70254" y="5030506"/>
            <a:ext cx="517025" cy="51702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45914" y="7419499"/>
            <a:ext cx="13338572" cy="480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Програма побудована як послідовний, цілісний шлях: від теоретичних засад гештальт-підходу до роботи з реальними клієнтськими темами і завершується офіційною сертифікацією, яка підтверджує вашу кваліфікацію у цій спеціалізації.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</Words>
  <Application>Microsoft Office PowerPoint</Application>
  <PresentationFormat>Произвольный</PresentationFormat>
  <Paragraphs>98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Montserrat Medium</vt:lpstr>
      <vt:lpstr>Arial</vt:lpstr>
      <vt:lpstr>Brygada 1918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Acer</dc:creator>
  <cp:lastModifiedBy>Acer</cp:lastModifiedBy>
  <cp:revision>1</cp:revision>
  <dcterms:created xsi:type="dcterms:W3CDTF">2026-02-19T21:15:46Z</dcterms:created>
  <dcterms:modified xsi:type="dcterms:W3CDTF">2026-02-20T07:06:36Z</dcterms:modified>
</cp:coreProperties>
</file>