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lasio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3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Коучинг: Що це і для чого він потрібен?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Відкрийте новий шлях до досягнення цілей та розкриття особистого потенціалу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830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— це твій тренер у житті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4077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341447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не дає готових відповідей, а допомагає їх знайти всередині себе через систему трансформаційних питань.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5939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7" name="Text 4"/>
          <p:cNvSpPr/>
          <p:nvPr/>
        </p:nvSpPr>
        <p:spPr>
          <a:xfrm>
            <a:off x="1530906" y="466760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Це потужний інструмент для тих, хто хоче жити свідомо, ефективно і з натхненням кожного дня.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584704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9" name="Text 6"/>
          <p:cNvSpPr/>
          <p:nvPr/>
        </p:nvSpPr>
        <p:spPr>
          <a:xfrm>
            <a:off x="1530906" y="592074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Спробуй коучинг</a:t>
            </a: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і відкрий нові горизонти свого потенціалу, про які навіть не підозрював!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29496"/>
            <a:ext cx="1119664" cy="426244"/>
          </a:xfrm>
          <a:prstGeom prst="roundRect">
            <a:avLst>
              <a:gd name="adj" fmla="val 6386"/>
            </a:avLst>
          </a:prstGeom>
          <a:solidFill>
            <a:srgbClr val="33221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78" y="851892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797481"/>
            <a:ext cx="57531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ВСТУП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246465"/>
            <a:ext cx="89692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Чому коучинг став популярним?</a:t>
            </a:r>
            <a:endParaRPr lang="en-US" sz="4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550557"/>
            <a:ext cx="8284131" cy="46942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38943" y="2799636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— це сучасний тренерський підхід, що допомагає людям досягати цілей і розкривати потенціал через систему потужних питань та підтримки.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638943" y="4818221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За останні роки інтерес до коучингу експоненційно зріс у світі та в Україні. Причина проста: він працює ефективніше за традиційні поради, адже активує внутрішні ресурси людини.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4317"/>
            <a:ext cx="94187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Походження слова і суть коучингу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73433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Етимологія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033957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Слово "coach" англійською має два значення: "тренер" і "карета". Обидва символізують швидкий, комфортний рух до бажаної мети.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Філософія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4033957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— це не навчання чи консультування. Це процес відкриття власних ресурсів через правильно поставлені питання і безумовну підтримку.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73433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Відмінність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4033957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 відміну від порад, коучинг не дає готових рішень. Він допомагає клієнту самостійно знайти відповіді, які ідеально підходять саме йому.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526" y="640556"/>
            <a:ext cx="1473398" cy="432554"/>
          </a:xfrm>
          <a:prstGeom prst="roundRect">
            <a:avLst>
              <a:gd name="adj" fmla="val 6195"/>
            </a:avLst>
          </a:prstGeom>
          <a:noFill/>
          <a:ln w="7620">
            <a:solidFill>
              <a:srgbClr val="C49F8C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092" y="767477"/>
            <a:ext cx="178594" cy="1785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90982" y="715089"/>
            <a:ext cx="922377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C49F8C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МЕХАНІЗМ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81526" y="1160978"/>
            <a:ext cx="5582722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Як працює коучинг?</a:t>
            </a:r>
            <a:endParaRPr lang="en-US" sz="4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158" y="3049548"/>
            <a:ext cx="6197679" cy="3678317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886" y="3948590"/>
            <a:ext cx="527600" cy="5275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7828" y="5874658"/>
            <a:ext cx="1540591" cy="296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Action</a:t>
            </a:r>
            <a:endParaRPr lang="en-US" sz="18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6376" y="3949579"/>
            <a:ext cx="527600" cy="52760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206260" y="5874658"/>
            <a:ext cx="1540591" cy="296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Insights</a:t>
            </a:r>
            <a:endParaRPr lang="en-US" sz="18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4809" y="3949579"/>
            <a:ext cx="527600" cy="52760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233038" y="5874658"/>
            <a:ext cx="1540591" cy="296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Questions</a:t>
            </a:r>
            <a:endParaRPr lang="en-US" sz="1850" dirty="0"/>
          </a:p>
        </p:txBody>
      </p:sp>
      <p:sp>
        <p:nvSpPr>
          <p:cNvPr id="13" name="Text 6"/>
          <p:cNvSpPr/>
          <p:nvPr/>
        </p:nvSpPr>
        <p:spPr>
          <a:xfrm>
            <a:off x="9637038" y="2386251"/>
            <a:ext cx="4219337" cy="1418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 ставить потужні запитання, які змушують по-новому подивитися на ситуацію та побачити приховані можливості.</a:t>
            </a: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9637038" y="4002286"/>
            <a:ext cx="4219337" cy="1418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Клієнт знаходить власні відповіді, формує чіткі, вимірювані цілі і розробляє конкретний план дій для їх досягнення.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9637038" y="5618321"/>
            <a:ext cx="4219337" cy="1772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Нейробіологія коучингу:</a:t>
            </a: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правильні питання активують дофамін — нейромедіатор, який стимулює мотивацію і бажання рухатися вперед до результату.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8310"/>
            <a:ext cx="78684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Основні принципи коучингу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80717"/>
            <a:ext cx="1767840" cy="1767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32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Внутрішня мудрість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22463"/>
            <a:ext cx="30480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Клієнт знає більше, ніж думає. Всі відповіді вже є всередині.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880717"/>
            <a:ext cx="1767840" cy="17678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932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Усвідомлення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422463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Зміни починаються зі свідомості, не з дій.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880717"/>
            <a:ext cx="1767840" cy="17678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932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Партнерство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422463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 іде поруч, не веде за руку і не штовхає в спину.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880717"/>
            <a:ext cx="1767840" cy="176784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932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Безпека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422463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Відсутність оцінок і критики — лише підтримка і прийняття.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635" y="1328380"/>
            <a:ext cx="7285673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Для кого корисний коучинг?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635" y="2279928"/>
            <a:ext cx="3737015" cy="2212896"/>
          </a:xfrm>
          <a:prstGeom prst="roundRect">
            <a:avLst>
              <a:gd name="adj" fmla="val 495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00775" y="2279928"/>
            <a:ext cx="91440" cy="2212896"/>
          </a:xfrm>
          <a:prstGeom prst="roundRect">
            <a:avLst>
              <a:gd name="adj" fmla="val 34554"/>
            </a:avLst>
          </a:prstGeom>
          <a:solidFill>
            <a:srgbClr val="C49F8C"/>
          </a:solidFill>
          <a:ln/>
        </p:spPr>
      </p:sp>
      <p:sp>
        <p:nvSpPr>
          <p:cNvPr id="6" name="Text 3"/>
          <p:cNvSpPr/>
          <p:nvPr/>
        </p:nvSpPr>
        <p:spPr>
          <a:xfrm>
            <a:off x="6525697" y="251340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Люди на порозі змін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525697" y="2959656"/>
            <a:ext cx="320147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Нова робота, переїзд в іншу країну, важливі життєві рішення — коучинг допоможе прийняти їх усвідомлено.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56150" y="2279928"/>
            <a:ext cx="3737015" cy="2212896"/>
          </a:xfrm>
          <a:prstGeom prst="roundRect">
            <a:avLst>
              <a:gd name="adj" fmla="val 495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33290" y="2279928"/>
            <a:ext cx="91440" cy="2212896"/>
          </a:xfrm>
          <a:prstGeom prst="roundRect">
            <a:avLst>
              <a:gd name="adj" fmla="val 34554"/>
            </a:avLst>
          </a:prstGeom>
          <a:solidFill>
            <a:srgbClr val="C49F8C"/>
          </a:solidFill>
          <a:ln/>
        </p:spPr>
      </p:sp>
      <p:sp>
        <p:nvSpPr>
          <p:cNvPr id="10" name="Text 7"/>
          <p:cNvSpPr/>
          <p:nvPr/>
        </p:nvSpPr>
        <p:spPr>
          <a:xfrm>
            <a:off x="10458212" y="251340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Ті, хто прагне росту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458212" y="2959656"/>
            <a:ext cx="320147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Підвищення впевненості в собі, подолання прокрастинації, розвиток нових навичок і звичок.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3635" y="4688324"/>
            <a:ext cx="3737015" cy="2212896"/>
          </a:xfrm>
          <a:prstGeom prst="roundRect">
            <a:avLst>
              <a:gd name="adj" fmla="val 495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00775" y="4688324"/>
            <a:ext cx="91440" cy="2212896"/>
          </a:xfrm>
          <a:prstGeom prst="roundRect">
            <a:avLst>
              <a:gd name="adj" fmla="val 34554"/>
            </a:avLst>
          </a:prstGeom>
          <a:solidFill>
            <a:srgbClr val="C49F8C"/>
          </a:solidFill>
          <a:ln/>
        </p:spPr>
      </p:sp>
      <p:sp>
        <p:nvSpPr>
          <p:cNvPr id="14" name="Text 11"/>
          <p:cNvSpPr/>
          <p:nvPr/>
        </p:nvSpPr>
        <p:spPr>
          <a:xfrm>
            <a:off x="6525697" y="4921806"/>
            <a:ext cx="3148370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Керівники та підприємці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525697" y="5368052"/>
            <a:ext cx="320147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лідерства, підвищення ефективності команди, стратегічне мислення.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10156150" y="4688324"/>
            <a:ext cx="3737015" cy="2212896"/>
          </a:xfrm>
          <a:prstGeom prst="roundRect">
            <a:avLst>
              <a:gd name="adj" fmla="val 495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10133290" y="4688324"/>
            <a:ext cx="91440" cy="2212896"/>
          </a:xfrm>
          <a:prstGeom prst="roundRect">
            <a:avLst>
              <a:gd name="adj" fmla="val 34554"/>
            </a:avLst>
          </a:prstGeom>
          <a:solidFill>
            <a:srgbClr val="C49F8C"/>
          </a:solidFill>
          <a:ln/>
        </p:spPr>
      </p:sp>
      <p:sp>
        <p:nvSpPr>
          <p:cNvPr id="18" name="Text 15"/>
          <p:cNvSpPr/>
          <p:nvPr/>
        </p:nvSpPr>
        <p:spPr>
          <a:xfrm>
            <a:off x="10458212" y="4921806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Молодь і підлітки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10458212" y="5368052"/>
            <a:ext cx="3201472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Вибір професії, визначення життєвих цінностей, побудова особистого бренду.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0952"/>
            <a:ext cx="86345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Типи коучингу: короткий огляд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255044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2255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Лайф-коучинг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2836188"/>
            <a:ext cx="539424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Баланс життя, гармонія у стосунках, пошук сенсів та цілей.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01562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44253" y="40156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Кар'єрний коучинг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644253" y="4596765"/>
            <a:ext cx="539424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Розвиток професії, зміна кар'єрного напряму, просування.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521" y="2255044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99521" y="31055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Бізнес-коучинг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599521" y="368665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Управління командою, підвищення продуктивності, лідерство.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9521" y="4866084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99521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здоров'я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99521" y="629769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Мотивація до здорового способу життя, формування корисних звичок.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1439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87956" y="3439001"/>
            <a:ext cx="1265634" cy="422077"/>
          </a:xfrm>
          <a:prstGeom prst="roundRect">
            <a:avLst>
              <a:gd name="adj" fmla="val 6401"/>
            </a:avLst>
          </a:prstGeom>
          <a:solidFill>
            <a:srgbClr val="33221A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972" y="3559969"/>
            <a:ext cx="180023" cy="18002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93006" y="3506510"/>
            <a:ext cx="725567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ПРОЦЕС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87956" y="3950375"/>
            <a:ext cx="6903006" cy="703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Як проходить коуч-сесія?</a:t>
            </a:r>
            <a:endParaRPr lang="en-US" sz="4400" dirty="0"/>
          </a:p>
        </p:txBody>
      </p:sp>
      <p:sp>
        <p:nvSpPr>
          <p:cNvPr id="7" name="Text 3"/>
          <p:cNvSpPr/>
          <p:nvPr/>
        </p:nvSpPr>
        <p:spPr>
          <a:xfrm>
            <a:off x="787956" y="4989195"/>
            <a:ext cx="22514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01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87956" y="5341263"/>
            <a:ext cx="4202430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9" name="Text 5"/>
          <p:cNvSpPr/>
          <p:nvPr/>
        </p:nvSpPr>
        <p:spPr>
          <a:xfrm>
            <a:off x="787956" y="5514737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Формат і тривалість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87956" y="6000631"/>
            <a:ext cx="4202430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Сесія триває 45-60 хвилин. Можлива як онлайн зустріч у Zoom, так і особиста зустріч в офлайн форматі.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213866" y="4989195"/>
            <a:ext cx="22514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13866" y="5341263"/>
            <a:ext cx="4202549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3" name="Text 9"/>
          <p:cNvSpPr/>
          <p:nvPr/>
        </p:nvSpPr>
        <p:spPr>
          <a:xfrm>
            <a:off x="5213866" y="5514737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Структура роботи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213866" y="6000631"/>
            <a:ext cx="4202549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 задає відкриті, потужні питання, активно слухає і допомагає клієнту сфокусуватися на головному.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9639895" y="4989195"/>
            <a:ext cx="22514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39895" y="5341263"/>
            <a:ext cx="4202549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7" name="Text 13"/>
          <p:cNvSpPr/>
          <p:nvPr/>
        </p:nvSpPr>
        <p:spPr>
          <a:xfrm>
            <a:off x="9639895" y="5514737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Результат сесії</a:t>
            </a:r>
            <a:endParaRPr lang="en-US" sz="2200" dirty="0"/>
          </a:p>
        </p:txBody>
      </p:sp>
      <p:sp>
        <p:nvSpPr>
          <p:cNvPr id="18" name="Text 14"/>
          <p:cNvSpPr/>
          <p:nvPr/>
        </p:nvSpPr>
        <p:spPr>
          <a:xfrm>
            <a:off x="9639895" y="6000631"/>
            <a:ext cx="4202549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 кінці зустрічі клієнт отримує кристальну ясність ситуації, конкретний план дій і відчуття натхнення до змін.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3525"/>
            <a:ext cx="80102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Реальні результати коучингу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303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Приклад впливу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09848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Принц Гаррі став </a:t>
            </a:r>
            <a:r>
              <a:rPr lang="en-US" sz="1750" i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chief impact officer</a:t>
            </a: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у стартапі BetterUp — яскравий приклад того, як коучинг трансформує лідерство на найвищому рівні.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92786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86%</a:t>
            </a:r>
            <a:endParaRPr lang="en-US" sz="5850" dirty="0"/>
          </a:p>
        </p:txBody>
      </p:sp>
      <p:sp>
        <p:nvSpPr>
          <p:cNvPr id="6" name="Text 4"/>
          <p:cNvSpPr/>
          <p:nvPr/>
        </p:nvSpPr>
        <p:spPr>
          <a:xfrm>
            <a:off x="2565916" y="52245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Клієнтів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715000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відзначають зростання мотивації після коучингу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456884" y="4192786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73%</a:t>
            </a:r>
            <a:endParaRPr lang="en-US" sz="5850" dirty="0"/>
          </a:p>
        </p:txBody>
      </p:sp>
      <p:sp>
        <p:nvSpPr>
          <p:cNvPr id="9" name="Text 7"/>
          <p:cNvSpPr/>
          <p:nvPr/>
        </p:nvSpPr>
        <p:spPr>
          <a:xfrm>
            <a:off x="9229130" y="52245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Учасників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56884" y="5715000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подолали страхи і досягли цілей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33305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Коучинг допомагає уникнути професійного вигорання, адже активує природні ресурси мозку замість виснаження.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Произвольный</PresentationFormat>
  <Paragraphs>83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Gelasio Light</vt:lpstr>
      <vt:lpstr>Calibri</vt:lpstr>
      <vt:lpstr>Gelasio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Acer</dc:creator>
  <cp:lastModifiedBy>Acer</cp:lastModifiedBy>
  <cp:revision>1</cp:revision>
  <dcterms:created xsi:type="dcterms:W3CDTF">2026-02-19T20:48:00Z</dcterms:created>
  <dcterms:modified xsi:type="dcterms:W3CDTF">2026-02-20T07:08:12Z</dcterms:modified>
</cp:coreProperties>
</file>