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Fraunces Extra Bold" panose="020B0604020202020204" charset="0"/>
      <p:regular r:id="rId17"/>
    </p:embeddedFont>
    <p:embeddedFont>
      <p:font typeface="Nobile" panose="020B0604020202020204" charset="0"/>
      <p:regular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0" d="100"/>
          <a:sy n="60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6882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170271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Супервізія: простір підтримки, ясності й зростання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636770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Для терапевтів-початківців і практикуючих фахівців, які прагнуть глибини, впевненості та живого професійного розвитку.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80190" y="5625346"/>
            <a:ext cx="1323618" cy="426244"/>
          </a:xfrm>
          <a:prstGeom prst="roundRect">
            <a:avLst>
              <a:gd name="adj" fmla="val 38315"/>
            </a:avLst>
          </a:prstGeom>
          <a:solidFill>
            <a:srgbClr val="DDEEE0"/>
          </a:solidFill>
          <a:ln/>
        </p:spPr>
      </p:sp>
      <p:sp>
        <p:nvSpPr>
          <p:cNvPr id="6" name="Text 3"/>
          <p:cNvSpPr/>
          <p:nvPr/>
        </p:nvSpPr>
        <p:spPr>
          <a:xfrm>
            <a:off x="6416278" y="5693331"/>
            <a:ext cx="1051441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СУПЕРВІЗІЯ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7717155" y="5617726"/>
            <a:ext cx="1900238" cy="441484"/>
          </a:xfrm>
          <a:prstGeom prst="roundRect">
            <a:avLst>
              <a:gd name="adj" fmla="val 36993"/>
            </a:avLst>
          </a:prstGeom>
          <a:noFill/>
          <a:ln w="7620">
            <a:solidFill>
              <a:srgbClr val="43895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860863" y="5693331"/>
            <a:ext cx="1612821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438951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ДЛЯ ТЕРАПЕВТІВ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501033"/>
            <a:ext cx="1031914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Готовий зробити наступний крок?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549973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Кожен формат супервізії — це </a:t>
            </a:r>
            <a:r>
              <a:rPr lang="en-US" sz="1750" b="1" dirty="0">
                <a:solidFill>
                  <a:srgbClr val="A9F00F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запрошення до глибшого знайомства з собою як терапевтом</a:t>
            </a: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 Простір, де можна бути одночасно фахівцем і тим, хто навчається.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5530929"/>
            <a:ext cx="4196358" cy="2032754"/>
          </a:xfrm>
          <a:prstGeom prst="roundRect">
            <a:avLst>
              <a:gd name="adj" fmla="val 10043"/>
            </a:avLst>
          </a:prstGeom>
          <a:solidFill>
            <a:srgbClr val="E8F3E8"/>
          </a:solidFill>
          <a:ln/>
        </p:spPr>
      </p:sp>
      <p:sp>
        <p:nvSpPr>
          <p:cNvPr id="6" name="Text 3"/>
          <p:cNvSpPr/>
          <p:nvPr/>
        </p:nvSpPr>
        <p:spPr>
          <a:xfrm>
            <a:off x="1020604" y="57577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🌱</a:t>
            </a: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Для початківців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20604" y="6248162"/>
            <a:ext cx="374273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Безпечне місце для перших кроків, помилок і відкриттів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216962" y="5530929"/>
            <a:ext cx="4196358" cy="2032754"/>
          </a:xfrm>
          <a:prstGeom prst="roundRect">
            <a:avLst>
              <a:gd name="adj" fmla="val 10043"/>
            </a:avLst>
          </a:prstGeom>
          <a:solidFill>
            <a:srgbClr val="E8F3E8"/>
          </a:solidFill>
          <a:ln/>
        </p:spPr>
      </p:sp>
      <p:sp>
        <p:nvSpPr>
          <p:cNvPr id="9" name="Text 6"/>
          <p:cNvSpPr/>
          <p:nvPr/>
        </p:nvSpPr>
        <p:spPr>
          <a:xfrm>
            <a:off x="5443776" y="5757743"/>
            <a:ext cx="324790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🔍</a:t>
            </a: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Для практикуючих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5443776" y="6248162"/>
            <a:ext cx="374273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Поглиблення майстерності, опора та розширення бачення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9640133" y="5530929"/>
            <a:ext cx="4196358" cy="2032754"/>
          </a:xfrm>
          <a:prstGeom prst="roundRect">
            <a:avLst>
              <a:gd name="adj" fmla="val 10043"/>
            </a:avLst>
          </a:prstGeom>
          <a:solidFill>
            <a:srgbClr val="E8F3E8"/>
          </a:solidFill>
          <a:ln/>
        </p:spPr>
      </p:sp>
      <p:sp>
        <p:nvSpPr>
          <p:cNvPr id="12" name="Text 9"/>
          <p:cNvSpPr/>
          <p:nvPr/>
        </p:nvSpPr>
        <p:spPr>
          <a:xfrm>
            <a:off x="9866948" y="57577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📅</a:t>
            </a: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Записатись</a:t>
            </a:r>
            <a:endParaRPr lang="en-US" sz="2200" dirty="0"/>
          </a:p>
        </p:txBody>
      </p:sp>
      <p:sp>
        <p:nvSpPr>
          <p:cNvPr id="13" name="Text 10"/>
          <p:cNvSpPr/>
          <p:nvPr/>
        </p:nvSpPr>
        <p:spPr>
          <a:xfrm>
            <a:off x="9866948" y="6248162"/>
            <a:ext cx="374273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Якщо тебе зацікавила будь-яка з форм — ти знаєш, де мене знайти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42586"/>
            <a:ext cx="592347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Що таке супервізія?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895600"/>
            <a:ext cx="624470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Супервізія — це </a:t>
            </a:r>
            <a:r>
              <a:rPr lang="en-US" sz="175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професійний простір зустрічі</a:t>
            </a: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терапевта з більш досвідченим колегою для осмислення власної практики, розвитку ідентичності та підвищення якості роботи з клієнтами.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4602361"/>
            <a:ext cx="6244709" cy="1689616"/>
          </a:xfrm>
          <a:prstGeom prst="roundRect">
            <a:avLst>
              <a:gd name="adj" fmla="val 12082"/>
            </a:avLst>
          </a:prstGeom>
          <a:solidFill>
            <a:srgbClr val="CCE6D1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4" y="4931212"/>
            <a:ext cx="283488" cy="22681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530906" y="4885849"/>
            <a:ext cx="528077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Це не контроль і не оцінювання. Це безпечне місце, де можна зупинитися, подивитися на себе в роботі — і вирости.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7599521" y="2946678"/>
            <a:ext cx="3008948" cy="1760577"/>
          </a:xfrm>
          <a:prstGeom prst="roundRect">
            <a:avLst>
              <a:gd name="adj" fmla="val 11595"/>
            </a:avLst>
          </a:prstGeom>
          <a:solidFill>
            <a:srgbClr val="E8F3E8"/>
          </a:solidFill>
          <a:ln/>
        </p:spPr>
      </p:sp>
      <p:sp>
        <p:nvSpPr>
          <p:cNvPr id="8" name="Text 5"/>
          <p:cNvSpPr/>
          <p:nvPr/>
        </p:nvSpPr>
        <p:spPr>
          <a:xfrm>
            <a:off x="7826335" y="3173492"/>
            <a:ext cx="255531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Підтримка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826335" y="3754636"/>
            <a:ext cx="255531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Ти не один зі своїми сумнівами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0835283" y="2946678"/>
            <a:ext cx="3008948" cy="1760577"/>
          </a:xfrm>
          <a:prstGeom prst="roundRect">
            <a:avLst>
              <a:gd name="adj" fmla="val 11595"/>
            </a:avLst>
          </a:prstGeom>
          <a:solidFill>
            <a:srgbClr val="E8F3E8"/>
          </a:solidFill>
          <a:ln/>
        </p:spPr>
      </p:sp>
      <p:sp>
        <p:nvSpPr>
          <p:cNvPr id="11" name="Text 8"/>
          <p:cNvSpPr/>
          <p:nvPr/>
        </p:nvSpPr>
        <p:spPr>
          <a:xfrm>
            <a:off x="11062097" y="3173492"/>
            <a:ext cx="255531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Ясність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1062097" y="3754636"/>
            <a:ext cx="255531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Розуміння себе й клієнтського процесу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7599521" y="4934069"/>
            <a:ext cx="6244709" cy="1397675"/>
          </a:xfrm>
          <a:prstGeom prst="roundRect">
            <a:avLst>
              <a:gd name="adj" fmla="val 14606"/>
            </a:avLst>
          </a:prstGeom>
          <a:solidFill>
            <a:srgbClr val="E8F3E8"/>
          </a:solidFill>
          <a:ln/>
        </p:spPr>
      </p:sp>
      <p:sp>
        <p:nvSpPr>
          <p:cNvPr id="14" name="Text 11"/>
          <p:cNvSpPr/>
          <p:nvPr/>
        </p:nvSpPr>
        <p:spPr>
          <a:xfrm>
            <a:off x="7826335" y="51608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Зростання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7826335" y="5742027"/>
            <a:ext cx="579108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Розвиток майстерності та стилю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8515" y="1177885"/>
            <a:ext cx="6916222" cy="6537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1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Індивідуальна супервізія</a:t>
            </a:r>
            <a:endParaRPr lang="en-US" sz="4100" dirty="0"/>
          </a:p>
        </p:txBody>
      </p:sp>
      <p:sp>
        <p:nvSpPr>
          <p:cNvPr id="4" name="Text 1"/>
          <p:cNvSpPr/>
          <p:nvPr/>
        </p:nvSpPr>
        <p:spPr>
          <a:xfrm>
            <a:off x="6218515" y="2120979"/>
            <a:ext cx="7679769" cy="643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Формат, у якому вся увага — </a:t>
            </a:r>
            <a:r>
              <a:rPr lang="en-US" sz="16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на тебе в роботі</a:t>
            </a: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: твої межі, ресурси, вразливості та сильні сторони.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6218515" y="2981206"/>
            <a:ext cx="7679769" cy="1228249"/>
          </a:xfrm>
          <a:prstGeom prst="roundRect">
            <a:avLst>
              <a:gd name="adj" fmla="val 8934"/>
            </a:avLst>
          </a:prstGeom>
          <a:solidFill>
            <a:srgbClr val="FAFFFA"/>
          </a:solidFill>
          <a:ln w="22860">
            <a:solidFill>
              <a:srgbClr val="CED9CE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195655" y="2981206"/>
            <a:ext cx="91440" cy="1228249"/>
          </a:xfrm>
          <a:prstGeom prst="roundRect">
            <a:avLst>
              <a:gd name="adj" fmla="val 205906"/>
            </a:avLst>
          </a:prstGeom>
          <a:solidFill>
            <a:srgbClr val="438951"/>
          </a:solidFill>
          <a:ln/>
        </p:spPr>
      </p:sp>
      <p:sp>
        <p:nvSpPr>
          <p:cNvPr id="7" name="Text 4"/>
          <p:cNvSpPr/>
          <p:nvPr/>
        </p:nvSpPr>
        <p:spPr>
          <a:xfrm>
            <a:off x="6519148" y="3213259"/>
            <a:ext cx="2943582" cy="326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Клієнтський випадок</a:t>
            </a:r>
            <a:endParaRPr lang="en-US" sz="2050" dirty="0"/>
          </a:p>
        </p:txBody>
      </p:sp>
      <p:sp>
        <p:nvSpPr>
          <p:cNvPr id="8" name="Text 5"/>
          <p:cNvSpPr/>
          <p:nvPr/>
        </p:nvSpPr>
        <p:spPr>
          <a:xfrm>
            <a:off x="6519148" y="3655814"/>
            <a:ext cx="7147084" cy="321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Аналіз конкретної ситуації, гіпотез, стратегій та інтервенцій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6218515" y="4402336"/>
            <a:ext cx="7679769" cy="1228249"/>
          </a:xfrm>
          <a:prstGeom prst="roundRect">
            <a:avLst>
              <a:gd name="adj" fmla="val 8934"/>
            </a:avLst>
          </a:prstGeom>
          <a:solidFill>
            <a:srgbClr val="FAFFFA"/>
          </a:solidFill>
          <a:ln w="22860">
            <a:solidFill>
              <a:srgbClr val="CED9C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195655" y="4402336"/>
            <a:ext cx="91440" cy="1228249"/>
          </a:xfrm>
          <a:prstGeom prst="roundRect">
            <a:avLst>
              <a:gd name="adj" fmla="val 205906"/>
            </a:avLst>
          </a:prstGeom>
          <a:solidFill>
            <a:srgbClr val="438951"/>
          </a:solidFill>
          <a:ln/>
        </p:spPr>
      </p:sp>
      <p:sp>
        <p:nvSpPr>
          <p:cNvPr id="11" name="Text 8"/>
          <p:cNvSpPr/>
          <p:nvPr/>
        </p:nvSpPr>
        <p:spPr>
          <a:xfrm>
            <a:off x="6519148" y="4634389"/>
            <a:ext cx="2614970" cy="326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Контрперенос</a:t>
            </a:r>
            <a:endParaRPr lang="en-US" sz="2050" dirty="0"/>
          </a:p>
        </p:txBody>
      </p:sp>
      <p:sp>
        <p:nvSpPr>
          <p:cNvPr id="12" name="Text 9"/>
          <p:cNvSpPr/>
          <p:nvPr/>
        </p:nvSpPr>
        <p:spPr>
          <a:xfrm>
            <a:off x="6519148" y="5076944"/>
            <a:ext cx="7147084" cy="321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Дослідження особистих реакцій, труднощів і зон невпевненості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6218515" y="5823466"/>
            <a:ext cx="7679769" cy="1228249"/>
          </a:xfrm>
          <a:prstGeom prst="roundRect">
            <a:avLst>
              <a:gd name="adj" fmla="val 8934"/>
            </a:avLst>
          </a:prstGeom>
          <a:solidFill>
            <a:srgbClr val="FAFFFA"/>
          </a:solidFill>
          <a:ln w="22860">
            <a:solidFill>
              <a:srgbClr val="CED9CE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195655" y="5823466"/>
            <a:ext cx="91440" cy="1228249"/>
          </a:xfrm>
          <a:prstGeom prst="roundRect">
            <a:avLst>
              <a:gd name="adj" fmla="val 205906"/>
            </a:avLst>
          </a:prstGeom>
          <a:solidFill>
            <a:srgbClr val="438951"/>
          </a:solidFill>
          <a:ln/>
        </p:spPr>
      </p:sp>
      <p:sp>
        <p:nvSpPr>
          <p:cNvPr id="15" name="Text 12"/>
          <p:cNvSpPr/>
          <p:nvPr/>
        </p:nvSpPr>
        <p:spPr>
          <a:xfrm>
            <a:off x="6519148" y="6055519"/>
            <a:ext cx="2614970" cy="326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Власний стиль</a:t>
            </a:r>
            <a:endParaRPr lang="en-US" sz="2050" dirty="0"/>
          </a:p>
        </p:txBody>
      </p:sp>
      <p:sp>
        <p:nvSpPr>
          <p:cNvPr id="16" name="Text 13"/>
          <p:cNvSpPr/>
          <p:nvPr/>
        </p:nvSpPr>
        <p:spPr>
          <a:xfrm>
            <a:off x="6519148" y="6498074"/>
            <a:ext cx="7147084" cy="321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Формування терапевтичної ідентичності та професійної автономії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68799"/>
            <a:ext cx="612136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Супервізія практики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292072"/>
            <a:ext cx="8284131" cy="469427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38943" y="2121813"/>
            <a:ext cx="4205168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Це не навчання в класичному сенсі — це </a:t>
            </a:r>
            <a:r>
              <a:rPr lang="en-US" sz="175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поглиблення майстерності</a:t>
            </a: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 У центрі уваги — реальна клінічна робота: випадки, рішення, етичні дилеми, межі відповідальності.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9638943" y="4140398"/>
            <a:ext cx="4205168" cy="31411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Аналіз ефективності терапевтичних втручань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Дослідження «сліпих зон» і розширення бачення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Підтримка професійної автономії та відповідальності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Регулярна опора, що тримає тебе живим у практиці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45024"/>
            <a:ext cx="890528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Супервізія навчальних трійок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307431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Особливий простір, де народжується </a:t>
            </a:r>
            <a:r>
              <a:rPr lang="en-US" sz="175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перший справжній досвід</a:t>
            </a: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бути терапевтом.</a:t>
            </a:r>
            <a:endParaRPr lang="en-US" sz="17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925485"/>
            <a:ext cx="4347567" cy="90725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20604" y="405955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Терапевт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0604" y="4549973"/>
            <a:ext cx="389393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Пробує себе в ролі, вчиться утримувати позицію</a:t>
            </a:r>
            <a:endParaRPr lang="en-US" sz="17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1357" y="2925485"/>
            <a:ext cx="4347567" cy="90725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368171" y="405955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Клієнт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368171" y="4549973"/>
            <a:ext cx="389393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Відчуває контакт зсередини, дає зворотній зв'язок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8924" y="2925485"/>
            <a:ext cx="4347567" cy="90725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715738" y="405955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Спостерігач</a:t>
            </a:r>
            <a:endParaRPr lang="en-US" sz="2200" dirty="0"/>
          </a:p>
        </p:txBody>
      </p:sp>
      <p:sp>
        <p:nvSpPr>
          <p:cNvPr id="12" name="Text 7"/>
          <p:cNvSpPr/>
          <p:nvPr/>
        </p:nvSpPr>
        <p:spPr>
          <a:xfrm>
            <a:off x="9715738" y="4549973"/>
            <a:ext cx="389393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Бачить процес ширше, помічає деталі</a:t>
            </a:r>
            <a:endParaRPr lang="en-US" sz="1750" dirty="0"/>
          </a:p>
        </p:txBody>
      </p:sp>
      <p:sp>
        <p:nvSpPr>
          <p:cNvPr id="13" name="Shape 8"/>
          <p:cNvSpPr/>
          <p:nvPr/>
        </p:nvSpPr>
        <p:spPr>
          <a:xfrm>
            <a:off x="793790" y="5757743"/>
            <a:ext cx="13042821" cy="1326713"/>
          </a:xfrm>
          <a:prstGeom prst="roundRect">
            <a:avLst>
              <a:gd name="adj" fmla="val 15387"/>
            </a:avLst>
          </a:prstGeom>
          <a:solidFill>
            <a:srgbClr val="CCE6D1"/>
          </a:solidFill>
          <a:ln/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604" y="6086594"/>
            <a:ext cx="283488" cy="22681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530906" y="6041231"/>
            <a:ext cx="1207889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Помилка тут не карається — вона стає матеріалом для зростання. Саме тут поступово народжується </a:t>
            </a:r>
            <a:r>
              <a:rPr lang="en-US" sz="1750" b="1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внутрішній супервізор</a:t>
            </a:r>
            <a:r>
              <a:rPr lang="en-US" sz="17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5569" y="818555"/>
            <a:ext cx="7652861" cy="19970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Супервізія котерапевтичних стосунків</a:t>
            </a:r>
            <a:endParaRPr lang="en-US" sz="4150" dirty="0"/>
          </a:p>
        </p:txBody>
      </p:sp>
      <p:sp>
        <p:nvSpPr>
          <p:cNvPr id="4" name="Text 1"/>
          <p:cNvSpPr/>
          <p:nvPr/>
        </p:nvSpPr>
        <p:spPr>
          <a:xfrm>
            <a:off x="745569" y="3115628"/>
            <a:ext cx="7652861" cy="9911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Коли двоє фахівців працюють поруч — між ними виникають почуття, очікування, різниця в стилях. Це може бути джерелом сили або прихованої напруги.</a:t>
            </a:r>
            <a:endParaRPr lang="en-US" sz="1650" dirty="0"/>
          </a:p>
        </p:txBody>
      </p:sp>
      <p:sp>
        <p:nvSpPr>
          <p:cNvPr id="5" name="Shape 2"/>
          <p:cNvSpPr/>
          <p:nvPr/>
        </p:nvSpPr>
        <p:spPr>
          <a:xfrm>
            <a:off x="745569" y="4331851"/>
            <a:ext cx="7652861" cy="3079194"/>
          </a:xfrm>
          <a:prstGeom prst="roundRect">
            <a:avLst>
              <a:gd name="adj" fmla="val 6226"/>
            </a:avLst>
          </a:prstGeom>
          <a:solidFill>
            <a:srgbClr val="E8F3E8"/>
          </a:solidFill>
          <a:ln/>
        </p:spPr>
      </p:sp>
      <p:sp>
        <p:nvSpPr>
          <p:cNvPr id="6" name="Shape 3"/>
          <p:cNvSpPr/>
          <p:nvPr/>
        </p:nvSpPr>
        <p:spPr>
          <a:xfrm>
            <a:off x="745569" y="4331851"/>
            <a:ext cx="7652861" cy="1539597"/>
          </a:xfrm>
          <a:prstGeom prst="roundRect">
            <a:avLst>
              <a:gd name="adj" fmla="val 12453"/>
            </a:avLst>
          </a:prstGeom>
          <a:solidFill>
            <a:srgbClr val="E8F3E8"/>
          </a:solidFill>
          <a:ln/>
        </p:spPr>
      </p:sp>
      <p:sp>
        <p:nvSpPr>
          <p:cNvPr id="7" name="Text 4"/>
          <p:cNvSpPr/>
          <p:nvPr/>
        </p:nvSpPr>
        <p:spPr>
          <a:xfrm>
            <a:off x="958572" y="4544854"/>
            <a:ext cx="2662714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Що досліджується</a:t>
            </a:r>
            <a:endParaRPr lang="en-US" sz="2050" dirty="0"/>
          </a:p>
        </p:txBody>
      </p:sp>
      <p:sp>
        <p:nvSpPr>
          <p:cNvPr id="8" name="Text 5"/>
          <p:cNvSpPr/>
          <p:nvPr/>
        </p:nvSpPr>
        <p:spPr>
          <a:xfrm>
            <a:off x="958572" y="4997648"/>
            <a:ext cx="7226856" cy="6607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Розподіл відповідальності, баланс включеності, спільне прийняття рішень, боротьба за вплив</a:t>
            </a:r>
            <a:endParaRPr lang="en-US" sz="1650" dirty="0"/>
          </a:p>
        </p:txBody>
      </p:sp>
      <p:sp>
        <p:nvSpPr>
          <p:cNvPr id="9" name="Shape 6"/>
          <p:cNvSpPr/>
          <p:nvPr/>
        </p:nvSpPr>
        <p:spPr>
          <a:xfrm>
            <a:off x="745569" y="5871448"/>
            <a:ext cx="7652861" cy="1539597"/>
          </a:xfrm>
          <a:prstGeom prst="rect">
            <a:avLst/>
          </a:prstGeom>
          <a:solidFill>
            <a:srgbClr val="E8F3E8"/>
          </a:solidFill>
          <a:ln/>
        </p:spPr>
      </p:sp>
      <p:sp>
        <p:nvSpPr>
          <p:cNvPr id="10" name="Shape 7"/>
          <p:cNvSpPr/>
          <p:nvPr/>
        </p:nvSpPr>
        <p:spPr>
          <a:xfrm>
            <a:off x="745569" y="5871448"/>
            <a:ext cx="7652861" cy="22860"/>
          </a:xfrm>
          <a:prstGeom prst="roundRect">
            <a:avLst>
              <a:gd name="adj" fmla="val 838664"/>
            </a:avLst>
          </a:prstGeom>
          <a:solidFill>
            <a:srgbClr val="CED9CE"/>
          </a:solidFill>
          <a:ln/>
        </p:spPr>
      </p:sp>
      <p:sp>
        <p:nvSpPr>
          <p:cNvPr id="11" name="Text 8"/>
          <p:cNvSpPr/>
          <p:nvPr/>
        </p:nvSpPr>
        <p:spPr>
          <a:xfrm>
            <a:off x="958572" y="6084451"/>
            <a:ext cx="2725460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Що стає можливим</a:t>
            </a:r>
            <a:endParaRPr lang="en-US" sz="2050" dirty="0"/>
          </a:p>
        </p:txBody>
      </p:sp>
      <p:sp>
        <p:nvSpPr>
          <p:cNvPr id="12" name="Text 9"/>
          <p:cNvSpPr/>
          <p:nvPr/>
        </p:nvSpPr>
        <p:spPr>
          <a:xfrm>
            <a:off x="958572" y="6537246"/>
            <a:ext cx="7226856" cy="6607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Ясність ролей, зміцнення довіри, відкритий діалог — і перетворення двох індивідуальностей на </a:t>
            </a:r>
            <a:r>
              <a:rPr lang="en-US" sz="165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узгоджену команду</a:t>
            </a:r>
            <a:endParaRPr lang="en-US" sz="1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67170"/>
            <a:ext cx="811315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Супервізія та курація групи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420183"/>
            <a:ext cx="624470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Вести групу — значно складніше за індивідуальну роботу. Різні темпи, конфлікти, коаліції, проєкції. Ведучий постійно балансує між </a:t>
            </a:r>
            <a:r>
              <a:rPr lang="en-US" sz="175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структурою й спонтанністю</a:t>
            </a: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4075867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Курація особливо важлива для тих, хто тільки починає вести навчальні групи, або в періоди змін і групових криз.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99521" y="2471261"/>
            <a:ext cx="453628" cy="4536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336637" y="25491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Групові процеси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8336637" y="3130272"/>
            <a:ext cx="55075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Робота з динамікою, опором, кризами</a:t>
            </a:r>
            <a:endParaRPr lang="en-US" sz="17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99521" y="3946803"/>
            <a:ext cx="453628" cy="45362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336637" y="402467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Власні реакції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8336637" y="4605814"/>
            <a:ext cx="550759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Аналіз втоми, розгубленості, надмірного контролю</a:t>
            </a:r>
            <a:endParaRPr lang="en-US" sz="17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99521" y="5785247"/>
            <a:ext cx="453628" cy="45362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336637" y="586311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Позиція ведучого</a:t>
            </a:r>
            <a:endParaRPr lang="en-US" sz="2200" dirty="0"/>
          </a:p>
        </p:txBody>
      </p:sp>
      <p:sp>
        <p:nvSpPr>
          <p:cNvPr id="13" name="Text 8"/>
          <p:cNvSpPr/>
          <p:nvPr/>
        </p:nvSpPr>
        <p:spPr>
          <a:xfrm>
            <a:off x="8336637" y="6444258"/>
            <a:ext cx="55075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Підтримка впевненості та стійкої ідентичності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47055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Групова супервізія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519493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Живий простір </a:t>
            </a:r>
            <a:r>
              <a:rPr lang="en-US" sz="175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взаємного навчання, відображення та підтримки</a:t>
            </a: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де кожен учасник приносить свій матеріал — і отримує багатовимірний погляд.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5500449"/>
            <a:ext cx="4196358" cy="2093714"/>
          </a:xfrm>
          <a:prstGeom prst="roundRect">
            <a:avLst>
              <a:gd name="adj" fmla="val 9750"/>
            </a:avLst>
          </a:prstGeom>
          <a:solidFill>
            <a:srgbClr val="FAFFFA"/>
          </a:solidFill>
          <a:ln w="30480">
            <a:solidFill>
              <a:srgbClr val="CED9CE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51084" y="5757743"/>
            <a:ext cx="315491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Колегіальний погляд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51084" y="6248162"/>
            <a:ext cx="368177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Відгуки, асоціації та почуття учасників розширюють розуміння випадку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216962" y="5500449"/>
            <a:ext cx="4196358" cy="2093714"/>
          </a:xfrm>
          <a:prstGeom prst="roundRect">
            <a:avLst>
              <a:gd name="adj" fmla="val 9750"/>
            </a:avLst>
          </a:prstGeom>
          <a:solidFill>
            <a:srgbClr val="FAFFFA"/>
          </a:solidFill>
          <a:ln w="30480">
            <a:solidFill>
              <a:srgbClr val="CED9C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474256" y="57577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Особисті тригери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5474256" y="6248162"/>
            <a:ext cx="368177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Реакції на чужі випадки підсвічують власні зони розвитку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9640133" y="5500449"/>
            <a:ext cx="4196358" cy="2093714"/>
          </a:xfrm>
          <a:prstGeom prst="roundRect">
            <a:avLst>
              <a:gd name="adj" fmla="val 9750"/>
            </a:avLst>
          </a:prstGeom>
          <a:solidFill>
            <a:srgbClr val="FAFFFA"/>
          </a:solidFill>
          <a:ln w="30480">
            <a:solidFill>
              <a:srgbClr val="CED9C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897427" y="57577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Спільнота</a:t>
            </a:r>
            <a:endParaRPr lang="en-US" sz="2200" dirty="0"/>
          </a:p>
        </p:txBody>
      </p:sp>
      <p:sp>
        <p:nvSpPr>
          <p:cNvPr id="13" name="Text 10"/>
          <p:cNvSpPr/>
          <p:nvPr/>
        </p:nvSpPr>
        <p:spPr>
          <a:xfrm>
            <a:off x="9897427" y="6248162"/>
            <a:ext cx="368177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Зменшення ізоляції, відчуття приналежності до живої професійної спільноти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187893"/>
            <a:ext cx="7738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Огляд форматів супервізії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350300"/>
            <a:ext cx="1341120" cy="82879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446258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Індивідуальна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4953000"/>
            <a:ext cx="304800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Фокус на тебе в роботі: випадки, контрперенос, власний стиль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5278" y="3350300"/>
            <a:ext cx="1341120" cy="82879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125278" y="446258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Навчальні трійки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4125278" y="4953000"/>
            <a:ext cx="304811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Перший досвід ролі терапевта, підготовка до сертифікації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6884" y="3350300"/>
            <a:ext cx="1341120" cy="82879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456884" y="446258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Котерапія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7456884" y="4953000"/>
            <a:ext cx="304811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Дослідження динаміки між двома терапевтами в спільній роботі</a:t>
            </a:r>
            <a:endParaRPr lang="en-US" sz="17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88491" y="3350300"/>
            <a:ext cx="1341120" cy="82879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0788491" y="446258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Групова / Курація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10788491" y="4953000"/>
            <a:ext cx="304811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Підтримка ведучого групи: динаміка, кризи, позиція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582</Words>
  <Application>Microsoft Office PowerPoint</Application>
  <PresentationFormat>Произвольный</PresentationFormat>
  <Paragraphs>86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Nobile</vt:lpstr>
      <vt:lpstr>Calibri</vt:lpstr>
      <vt:lpstr>Fraunces Extra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Acer</dc:creator>
  <cp:lastModifiedBy>Acer</cp:lastModifiedBy>
  <cp:revision>1</cp:revision>
  <dcterms:created xsi:type="dcterms:W3CDTF">2026-02-19T21:08:27Z</dcterms:created>
  <dcterms:modified xsi:type="dcterms:W3CDTF">2026-02-20T07:09:36Z</dcterms:modified>
</cp:coreProperties>
</file>