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Syne" panose="020B0604020202020204" charset="0"/>
      <p:regular r:id="rId17"/>
    </p:embeddedFont>
    <p:embeddedFont>
      <p:font typeface="Syne Extra Bold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1659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70009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Сімейна терапія: шлях до гармонії та взаєморозуміння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16659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Відкрийте нові можливості для зміцнення стосунків у вашій родині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11104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Сімейна терапія — інвестиція у щасливе майбутнє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082290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331672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A9F00F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3503771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4223980"/>
            <a:ext cx="372749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Зміни починаються з розуміння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5068729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Усвідомлення проблеми — перший крок до її вирішення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3082290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331672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A9F00F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562" y="3503771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4223980"/>
            <a:ext cx="33694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Кожна сім'я унікальна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714399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Ваша історія особлива і заслуговує на індивідуальний підхід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3082290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331672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A9F00F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1734" y="3503771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4223980"/>
            <a:ext cx="372749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Відкрийте двері до нового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5068729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Любов, повага і взаємопідтримка чекають на вас уже сьогодні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793790" y="629269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Зробіть перший крок до щасливішого життя вашої родини.</a:t>
            </a: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Сімейна терапія — це не ознака слабкості, а прояв мудрості та любові до своїх близьких.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2610"/>
            <a:ext cx="797480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Що таке сімейна терапія?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85624"/>
            <a:ext cx="624470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Сімейна терапія — це спеціалізована форма психотерапії, яка працює з усією родиною як єдиною системою. На відміну від індивідуальної терапії, вона розглядає взаємозв'язки між членами сім'ї та їхній вплив один на одного.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510420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Головна мета — створити здоровий простір для спілкування, де кожен почувається почутим і зрозумілим.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436168" y="2881551"/>
            <a:ext cx="6571417" cy="3515439"/>
          </a:xfrm>
          <a:prstGeom prst="roundRect">
            <a:avLst>
              <a:gd name="adj" fmla="val 4646"/>
            </a:avLst>
          </a:prstGeom>
          <a:solidFill>
            <a:srgbClr val="A9F00F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662982" y="3108365"/>
            <a:ext cx="28791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Ключові принципи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662982" y="3689509"/>
            <a:ext cx="6117788" cy="1689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Робота з системою, а не окремими людьми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Покращення комунікації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Усунення конфліктів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Зміцнення емоційних зв'язків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2274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Сила єдності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7636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Кожна родина має унікальну історію. Сімейна терапія допомагає знайти шлях до взаєморозуміння через відкритість і підтримку.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96534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Основні проблеми, з якими звертаються до сімейного психолога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667720"/>
            <a:ext cx="3090505" cy="2765227"/>
          </a:xfrm>
          <a:prstGeom prst="roundRect">
            <a:avLst>
              <a:gd name="adj" fmla="val 3445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8224" y="3902154"/>
            <a:ext cx="262163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Конфлікти між подружжям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8224" y="4746903"/>
            <a:ext cx="262163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Втрата довіри, проблеми в комунікації, непорозуміння у важливих питаннях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4111109" y="3667720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45543" y="3902154"/>
            <a:ext cx="26217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Кризові ситуації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345543" y="4392573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Розлучення, втрата близьких, зрада, фінансові труднощі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8548" y="3667720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62982" y="3902154"/>
            <a:ext cx="26217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Міжпоколінні проблеми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662982" y="4746903"/>
            <a:ext cx="262175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Конфлікти між батьками і дітьми, різниця у цінностях і поглядах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10745986" y="3667720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980420" y="3902154"/>
            <a:ext cx="26217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Виховання дітей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980420" y="4392573"/>
            <a:ext cx="262175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Проблеми з поведінкою, адаптація до змін, особливі потреби дитини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4775" y="550069"/>
            <a:ext cx="1727478" cy="317778"/>
          </a:xfrm>
          <a:prstGeom prst="roundRect">
            <a:avLst>
              <a:gd name="adj" fmla="val 19187"/>
            </a:avLst>
          </a:prstGeom>
          <a:solidFill>
            <a:srgbClr val="334805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3598" y="636389"/>
            <a:ext cx="145137" cy="1451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81244" y="604480"/>
            <a:ext cx="1292185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СУЧАСНИЙ ПІДХІД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054775" y="925830"/>
            <a:ext cx="879014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Емоційно-орієнтована терапія (ЕФТ)</a:t>
            </a:r>
            <a:endParaRPr lang="en-US" sz="3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775" y="1873687"/>
            <a:ext cx="7983617" cy="45240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88686" y="3743801"/>
            <a:ext cx="4094559" cy="7836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Розроблена Сью Джонсон і Лесом Грінбергом у 1980-х роках, ЕФТ стала одним із найефективніших методів роботи з парами.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1054775" y="6724174"/>
            <a:ext cx="408265" cy="408265"/>
          </a:xfrm>
          <a:prstGeom prst="roundRect">
            <a:avLst>
              <a:gd name="adj" fmla="val 18668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608177" y="6786443"/>
            <a:ext cx="2397443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Розпізнання емоцій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1608177" y="7156966"/>
            <a:ext cx="3499247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Допомагає партнерам побачити приховані почуття за конфліктами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288875" y="6724174"/>
            <a:ext cx="408265" cy="408265"/>
          </a:xfrm>
          <a:prstGeom prst="roundRect">
            <a:avLst>
              <a:gd name="adj" fmla="val 18668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842278" y="6786443"/>
            <a:ext cx="2897505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Відновлення близькості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5842278" y="7156966"/>
            <a:ext cx="3499247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Створює безпечний емоційний зв'язок між партнерами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9522976" y="6724174"/>
            <a:ext cx="408265" cy="408265"/>
          </a:xfrm>
          <a:prstGeom prst="roundRect">
            <a:avLst>
              <a:gd name="adj" fmla="val 18668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10076378" y="6786443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Безпечний простір</a:t>
            </a:r>
            <a:endParaRPr lang="en-US" sz="1750" dirty="0"/>
          </a:p>
        </p:txBody>
      </p:sp>
      <p:sp>
        <p:nvSpPr>
          <p:cNvPr id="16" name="Text 12"/>
          <p:cNvSpPr/>
          <p:nvPr/>
        </p:nvSpPr>
        <p:spPr>
          <a:xfrm>
            <a:off x="10076378" y="7156966"/>
            <a:ext cx="3499247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Формує атмосферу довіри для відкритості і взаємопідтримки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6246"/>
            <a:ext cx="1241369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Когнітивно-поведінкова сімейна терапія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558653"/>
            <a:ext cx="2411968" cy="24119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254109"/>
            <a:ext cx="38790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Нові навички комунікації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744528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Навчання ефективним способам спілкування, які замінюють старі деструктивні патерни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558653"/>
            <a:ext cx="2411968" cy="2411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254109"/>
            <a:ext cx="37087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Позитивне підкріплення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744528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Формування здорових звичок через похвалу, підтримку та спільні досягнення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558653"/>
            <a:ext cx="2411968" cy="24119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2541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Зміна переконань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744528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Виявлення та трансформація деструктивних сімейних міфів і обмежуючих переконань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2637" y="1087993"/>
            <a:ext cx="4541877" cy="476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Етапи сімейної терапії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637" y="2652713"/>
            <a:ext cx="6710958" cy="35544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863839" y="5193099"/>
            <a:ext cx="1777245" cy="414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Початкова консультація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2863839" y="5666909"/>
            <a:ext cx="1777245" cy="27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050"/>
              </a:lnSpc>
              <a:buNone/>
            </a:pPr>
            <a:r>
              <a:rPr lang="en-US" sz="10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Аналіз проблем та сімейної динаміки.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2214887" y="2915313"/>
            <a:ext cx="1777245" cy="4148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Індивідуальний план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214887" y="3389122"/>
            <a:ext cx="1777245" cy="27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050"/>
              </a:lnSpc>
              <a:buNone/>
            </a:pPr>
            <a:r>
              <a:rPr lang="en-US" sz="10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Розробка персоналізованої стратегії лікування.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197096" y="3122719"/>
            <a:ext cx="1659255" cy="207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Сімейні сесії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197096" y="3389122"/>
            <a:ext cx="1777245" cy="27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0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Рольові вправи та спільна робота в парі.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823925" y="5193215"/>
            <a:ext cx="1777245" cy="414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Підтримка результатів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823925" y="5667024"/>
            <a:ext cx="1777245" cy="27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0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Закріплення змін та подальші рекомендації.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9143405" y="1833801"/>
            <a:ext cx="152519" cy="190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01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9143405" y="2070140"/>
            <a:ext cx="3441740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14" name="Text 11"/>
          <p:cNvSpPr/>
          <p:nvPr/>
        </p:nvSpPr>
        <p:spPr>
          <a:xfrm>
            <a:off x="9143405" y="2192060"/>
            <a:ext cx="2323862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Консультація та аналіз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3405" y="2532817"/>
            <a:ext cx="3441740" cy="407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Детальне вивчення проблем кожного члена сім'ї, виявлення ключових конфліктів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143405" y="3157538"/>
            <a:ext cx="152519" cy="190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02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143405" y="3393877"/>
            <a:ext cx="3441740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18" name="Text 15"/>
          <p:cNvSpPr/>
          <p:nvPr/>
        </p:nvSpPr>
        <p:spPr>
          <a:xfrm>
            <a:off x="9143405" y="3515797"/>
            <a:ext cx="1906667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План лікування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3405" y="3856553"/>
            <a:ext cx="3441740" cy="407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Розробка індивідуального підходу з урахуванням специфіки вашої родини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143405" y="4481274"/>
            <a:ext cx="152519" cy="190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03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9143405" y="4717613"/>
            <a:ext cx="3441740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22" name="Text 19"/>
          <p:cNvSpPr/>
          <p:nvPr/>
        </p:nvSpPr>
        <p:spPr>
          <a:xfrm>
            <a:off x="9143405" y="4839533"/>
            <a:ext cx="1906667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Терапевтичні сесії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3405" y="5180290"/>
            <a:ext cx="3441740" cy="407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Сімейні зустрічі, парна терапія, рольові ігри та практичні вправи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9143405" y="5805011"/>
            <a:ext cx="152519" cy="190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04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9143405" y="6041350"/>
            <a:ext cx="3441740" cy="22860"/>
          </a:xfrm>
          <a:prstGeom prst="rect">
            <a:avLst/>
          </a:prstGeom>
          <a:solidFill>
            <a:srgbClr val="A9F00F"/>
          </a:solidFill>
          <a:ln/>
        </p:spPr>
      </p:sp>
      <p:sp>
        <p:nvSpPr>
          <p:cNvPr id="26" name="Text 23"/>
          <p:cNvSpPr/>
          <p:nvPr/>
        </p:nvSpPr>
        <p:spPr>
          <a:xfrm>
            <a:off x="9143405" y="6163270"/>
            <a:ext cx="2511385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Закріплення результатів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9143405" y="6504027"/>
            <a:ext cx="3441740" cy="407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Постійна підтримка, корекція та моніторинг досягнутих змін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14431"/>
            <a:ext cx="7556421" cy="2934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Довіра — це основа міцних стосунків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6280190" y="5389245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Кожен новий день дає можливість почати знову, відновити зв'язок і побудувати майбутнє разом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76313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0F4F1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Чому варто звернутися до сімейного терапевта?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847499"/>
            <a:ext cx="6407944" cy="2448044"/>
          </a:xfrm>
          <a:prstGeom prst="roundRect">
            <a:avLst>
              <a:gd name="adj" fmla="val 5976"/>
            </a:avLst>
          </a:prstGeom>
          <a:solidFill>
            <a:srgbClr val="152025">
              <a:alpha val="95000"/>
            </a:srgbClr>
          </a:solidFill>
          <a:ln w="30480">
            <a:solidFill>
              <a:srgbClr val="6D912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2847499"/>
            <a:ext cx="121920" cy="2448044"/>
          </a:xfrm>
          <a:prstGeom prst="roundRect">
            <a:avLst>
              <a:gd name="adj" fmla="val 78139"/>
            </a:avLst>
          </a:prstGeom>
          <a:solidFill>
            <a:srgbClr val="A9F00F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3104793"/>
            <a:ext cx="58019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Професійна допомога у складних життєвих ситуаціях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2524" y="3949541"/>
            <a:ext cx="58019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Досвідчений терапевт допоможе знайти вихід із найскладніших сімейних криз, коли здається, що рішення немає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2847499"/>
            <a:ext cx="6408063" cy="2448044"/>
          </a:xfrm>
          <a:prstGeom prst="roundRect">
            <a:avLst>
              <a:gd name="adj" fmla="val 5976"/>
            </a:avLst>
          </a:prstGeom>
          <a:solidFill>
            <a:srgbClr val="152025">
              <a:alpha val="95000"/>
            </a:srgbClr>
          </a:solidFill>
          <a:ln w="30480">
            <a:solidFill>
              <a:srgbClr val="6D912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98067" y="2847499"/>
            <a:ext cx="121920" cy="2448044"/>
          </a:xfrm>
          <a:prstGeom prst="roundRect">
            <a:avLst>
              <a:gd name="adj" fmla="val 78139"/>
            </a:avLst>
          </a:prstGeom>
          <a:solidFill>
            <a:srgbClr val="A9F00F"/>
          </a:solidFill>
          <a:ln/>
        </p:spPr>
      </p:sp>
      <p:sp>
        <p:nvSpPr>
          <p:cNvPr id="9" name="Text 7"/>
          <p:cNvSpPr/>
          <p:nvPr/>
        </p:nvSpPr>
        <p:spPr>
          <a:xfrm>
            <a:off x="7777282" y="3104793"/>
            <a:ext cx="58020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Відновлення довіри і гармонії у стосунках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777282" y="3949541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Навіть після серйозних конфліктів можна відновити емоційний зв'язок і повернути відчуття близькості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5522357"/>
            <a:ext cx="6407944" cy="1730812"/>
          </a:xfrm>
          <a:prstGeom prst="roundRect">
            <a:avLst>
              <a:gd name="adj" fmla="val 8453"/>
            </a:avLst>
          </a:prstGeom>
          <a:solidFill>
            <a:srgbClr val="152025">
              <a:alpha val="95000"/>
            </a:srgbClr>
          </a:solidFill>
          <a:ln w="30480">
            <a:solidFill>
              <a:srgbClr val="6D912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3310" y="5522357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A9F00F"/>
          </a:solidFill>
          <a:ln/>
        </p:spPr>
      </p:sp>
      <p:sp>
        <p:nvSpPr>
          <p:cNvPr id="13" name="Text 11"/>
          <p:cNvSpPr/>
          <p:nvPr/>
        </p:nvSpPr>
        <p:spPr>
          <a:xfrm>
            <a:off x="1142524" y="5779651"/>
            <a:ext cx="575619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Навчання конструктивній комунікації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142524" y="6270069"/>
            <a:ext cx="58019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Отримайте практичні інструменти для розв'язання конфліктів без образ і непорозумінь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5522357"/>
            <a:ext cx="6408063" cy="1730812"/>
          </a:xfrm>
          <a:prstGeom prst="roundRect">
            <a:avLst>
              <a:gd name="adj" fmla="val 8453"/>
            </a:avLst>
          </a:prstGeom>
          <a:solidFill>
            <a:srgbClr val="152025">
              <a:alpha val="95000"/>
            </a:srgbClr>
          </a:solidFill>
          <a:ln w="30480">
            <a:solidFill>
              <a:srgbClr val="6D912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98067" y="5522357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A9F00F"/>
          </a:solidFill>
          <a:ln/>
        </p:spPr>
      </p:sp>
      <p:sp>
        <p:nvSpPr>
          <p:cNvPr id="17" name="Text 15"/>
          <p:cNvSpPr/>
          <p:nvPr/>
        </p:nvSpPr>
        <p:spPr>
          <a:xfrm>
            <a:off x="7777282" y="5779651"/>
            <a:ext cx="45873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7E5D8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Зміцнення емоційних зв'язків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777282" y="6270069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Навчіться краще розуміти один одного, виражати свої почуття та потреби здоровим способом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</Words>
  <Application>Microsoft Office PowerPoint</Application>
  <PresentationFormat>Произвольный</PresentationFormat>
  <Paragraphs>87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Syne</vt:lpstr>
      <vt:lpstr>Syne Light</vt:lpstr>
      <vt:lpstr>Calibri</vt:lpstr>
      <vt:lpstr>Syne Extra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Acer</dc:creator>
  <cp:lastModifiedBy>Acer</cp:lastModifiedBy>
  <cp:revision>1</cp:revision>
  <dcterms:created xsi:type="dcterms:W3CDTF">2026-02-19T21:03:24Z</dcterms:created>
  <dcterms:modified xsi:type="dcterms:W3CDTF">2026-02-20T07:07:14Z</dcterms:modified>
</cp:coreProperties>
</file>